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77" autoAdjust="0"/>
  </p:normalViewPr>
  <p:slideViewPr>
    <p:cSldViewPr>
      <p:cViewPr varScale="1">
        <p:scale>
          <a:sx n="99" d="100"/>
          <a:sy n="99" d="100"/>
        </p:scale>
        <p:origin x="-240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14.02.2015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14.02.2015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14.02.2015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643050"/>
            <a:ext cx="8553480" cy="2786082"/>
          </a:xfrm>
        </p:spPr>
        <p:txBody>
          <a:bodyPr>
            <a:normAutofit/>
          </a:bodyPr>
          <a:lstStyle/>
          <a:p>
            <a:r>
              <a:rPr lang="ru-RU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Задачи с практическим содержанием по теме</a:t>
            </a:r>
            <a:r>
              <a:rPr lang="ru-RU" sz="36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«Арифметическая  и </a:t>
            </a: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прогрессии</a:t>
            </a:r>
            <a:r>
              <a:rPr lang="ru-RU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Содержание:</a:t>
            </a:r>
            <a:endParaRPr lang="ru-RU" sz="2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Арифметическая прогрессия</a:t>
            </a:r>
          </a:p>
          <a:p>
            <a:pPr lvl="1"/>
            <a:r>
              <a:rPr lang="ru-RU" sz="2800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Теория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ru-RU" sz="2800" dirty="0" smtClean="0">
                <a:latin typeface="Times New Roman" pitchFamily="18" charset="0"/>
                <a:cs typeface="Times New Roman" pitchFamily="18" charset="0"/>
                <a:hlinkClick r:id="" action="ppaction://noaction"/>
              </a:rPr>
              <a:t>Задачи для самостоятельного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  <a:hlinkClick r:id="" action="ppaction://noaction"/>
              </a:rPr>
              <a:t>решения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57166"/>
            <a:ext cx="8686800" cy="857256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Арифметическая прогрессия:</a:t>
            </a:r>
            <a:endParaRPr lang="ru-RU" sz="2800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7901014" cy="4900634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Арифметической прогрессией называется ряд чисел, в котором каждое число, начиная со второго, равняется предыдущему, сложенному с одним и тем же постоянным числом</a:t>
            </a:r>
          </a:p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Формула </a:t>
            </a:r>
            <a:r>
              <a:rPr lang="ru-RU" sz="2200" i="1" dirty="0" err="1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го члена:		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200" b="1" i="1" baseline="-25000" dirty="0" err="1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а</a:t>
            </a:r>
            <a:r>
              <a:rPr lang="ru-RU" sz="2200" b="1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200" b="1" i="1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(п-1) 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разность арифметической прогрессии: </a:t>
            </a:r>
            <a:r>
              <a:rPr lang="en-US" sz="2200" b="1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= а</a:t>
            </a:r>
            <a:r>
              <a:rPr lang="ru-RU" sz="2200" b="1" i="1" baseline="-25000" dirty="0" smtClean="0">
                <a:latin typeface="Times New Roman" pitchFamily="18" charset="0"/>
                <a:cs typeface="Times New Roman" pitchFamily="18" charset="0"/>
              </a:rPr>
              <a:t>п+1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200" b="1" i="1" baseline="-25000" dirty="0" err="1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70000"/>
              </a:lnSpc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Характеристическое свойство:	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200" b="1" i="1" baseline="-25000" dirty="0" err="1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b="1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= (а</a:t>
            </a:r>
            <a:r>
              <a:rPr lang="ru-RU" sz="2200" b="1" i="1" baseline="-25000" dirty="0" smtClean="0">
                <a:latin typeface="Times New Roman" pitchFamily="18" charset="0"/>
                <a:cs typeface="Times New Roman" pitchFamily="18" charset="0"/>
              </a:rPr>
              <a:t>п-1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+ а</a:t>
            </a:r>
            <a:r>
              <a:rPr lang="ru-RU" sz="2200" b="1" i="1" baseline="-25000" dirty="0" smtClean="0">
                <a:latin typeface="Times New Roman" pitchFamily="18" charset="0"/>
                <a:cs typeface="Times New Roman" pitchFamily="18" charset="0"/>
              </a:rPr>
              <a:t>п+1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): 2</a:t>
            </a:r>
          </a:p>
          <a:p>
            <a:pPr>
              <a:lnSpc>
                <a:spcPct val="170000"/>
              </a:lnSpc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Формулы суммы </a:t>
            </a:r>
            <a:r>
              <a:rPr lang="ru-RU" sz="2200" i="1" dirty="0" err="1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первых членов:</a:t>
            </a:r>
            <a:r>
              <a:rPr lang="ru-RU" sz="2200" i="1" baseline="-25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200" dirty="0" smtClean="0"/>
              <a:t> </a:t>
            </a:r>
            <a:r>
              <a:rPr lang="ru-RU" sz="2200" i="1" baseline="-250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2200" dirty="0" smtClean="0"/>
          </a:p>
          <a:p>
            <a:pPr>
              <a:lnSpc>
                <a:spcPct val="150000"/>
              </a:lnSpc>
              <a:buNone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buNone/>
            </a:pPr>
            <a:endParaRPr lang="ru-RU" sz="2400" i="1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ru-RU" sz="3000" baseline="30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0" y="1209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0" y="1209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818" y="4643446"/>
            <a:ext cx="2269271" cy="684000"/>
          </a:xfrm>
          <a:prstGeom prst="rect">
            <a:avLst/>
          </a:prstGeom>
          <a:noFill/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7818" y="5429264"/>
            <a:ext cx="2554698" cy="684000"/>
          </a:xfrm>
          <a:prstGeom prst="rect">
            <a:avLst/>
          </a:prstGeom>
          <a:noFill/>
        </p:spPr>
      </p:pic>
      <p:sp>
        <p:nvSpPr>
          <p:cNvPr id="15" name="Управляющая кнопка: возврат 14">
            <a:hlinkClick r:id="rId4" action="ppaction://hlinksldjump" highlightClick="1"/>
          </p:cNvPr>
          <p:cNvSpPr/>
          <p:nvPr/>
        </p:nvSpPr>
        <p:spPr>
          <a:xfrm rot="16200000">
            <a:off x="8388000" y="6156000"/>
            <a:ext cx="399474" cy="39949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57166"/>
            <a:ext cx="8410604" cy="1071570"/>
          </a:xfrm>
        </p:spPr>
        <p:txBody>
          <a:bodyPr>
            <a:noAutofit/>
          </a:bodyPr>
          <a:lstStyle/>
          <a:p>
            <a:pPr algn="just"/>
            <a:r>
              <a:rPr lang="ru-RU" sz="20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Задача 1: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Диаметры пяти шкивов, насаженных на общий вал, образуют арифметическую прогрессию. Найти диаметры шкивов, если сумма первого и третьего составляет 268 мм, а второго и четвертого - 316 мм.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472518" cy="4340237"/>
          </a:xfrm>
        </p:spPr>
        <p:txBody>
          <a:bodyPr>
            <a:normAutofit fontScale="92500"/>
          </a:bodyPr>
          <a:lstStyle/>
          <a:p>
            <a:pPr marL="358775" indent="-1588" algn="just">
              <a:buNone/>
            </a:pPr>
            <a:r>
              <a:rPr lang="ru-RU" sz="20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Решение: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 условию задачи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268;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+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316, найти требуется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1,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2,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3,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4,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588" indent="360363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Составим  и решим систему уравнений, используя формулу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i="1" baseline="-25000" dirty="0" err="1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-1) </a:t>
            </a:r>
            <a:endParaRPr lang="ru-RU" sz="20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358775" indent="-1588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		    </a:t>
            </a:r>
          </a:p>
          <a:p>
            <a:pPr marL="358775" indent="-1588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		    			       </a:t>
            </a:r>
          </a:p>
          <a:p>
            <a:pPr marL="358775" indent="-1588" algn="just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58775" indent="-1588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	       </a:t>
            </a:r>
          </a:p>
          <a:p>
            <a:pPr marL="358775" indent="-1588" algn="just">
              <a:buNone/>
            </a:pP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marL="358775" indent="-1588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Подставив полученные значения в формулу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i="1" baseline="-25000" dirty="0" err="1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-1), найдем остальные значения</a:t>
            </a:r>
          </a:p>
          <a:p>
            <a:pPr marL="1588" indent="360363" algn="just"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134,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158,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182,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206</a:t>
            </a:r>
          </a:p>
          <a:p>
            <a:pPr marL="1588" indent="360363" algn="just">
              <a:buNone/>
            </a:pP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1588" indent="360363" algn="just">
              <a:buNone/>
            </a:pPr>
            <a:r>
              <a:rPr lang="ru-RU" sz="20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Ответ: 110, 134, 158, 182, 206</a:t>
            </a:r>
            <a:endParaRPr lang="ru-RU" sz="2000" u="sng" dirty="0">
              <a:solidFill>
                <a:srgbClr val="00B0F0"/>
              </a:solidFill>
            </a:endParaRPr>
          </a:p>
        </p:txBody>
      </p:sp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228600" y="1190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228600" y="1190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0" y="1200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347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348" name="Rectangle 12"/>
          <p:cNvSpPr>
            <a:spLocks noChangeArrowheads="1"/>
          </p:cNvSpPr>
          <p:nvPr/>
        </p:nvSpPr>
        <p:spPr bwMode="auto">
          <a:xfrm>
            <a:off x="0" y="1200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350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1200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224" y="2857496"/>
            <a:ext cx="1847688" cy="576000"/>
          </a:xfrm>
          <a:prstGeom prst="rect">
            <a:avLst/>
          </a:prstGeom>
          <a:noFill/>
        </p:spPr>
      </p:pic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228600" y="1190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4" name="Picture 1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488" y="2857496"/>
            <a:ext cx="2695384" cy="576000"/>
          </a:xfrm>
          <a:prstGeom prst="rect">
            <a:avLst/>
          </a:prstGeom>
          <a:noFill/>
        </p:spPr>
      </p:pic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0" y="1200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351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86446" y="2857496"/>
            <a:ext cx="2038152" cy="576000"/>
          </a:xfrm>
          <a:prstGeom prst="rect">
            <a:avLst/>
          </a:prstGeom>
          <a:noFill/>
        </p:spPr>
      </p:pic>
      <p:sp>
        <p:nvSpPr>
          <p:cNvPr id="14353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4352" name="Picture 1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224" y="3500438"/>
            <a:ext cx="1192564" cy="576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15328" cy="1439850"/>
          </a:xfrm>
        </p:spPr>
        <p:txBody>
          <a:bodyPr>
            <a:normAutofit/>
          </a:bodyPr>
          <a:lstStyle/>
          <a:p>
            <a:pPr algn="just"/>
            <a:r>
              <a:rPr lang="ru-RU" sz="20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Задача 2: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За изготовление и установку первого железобетонного кольца колодца заплатили 100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., а за каждое следующее кольцо платили на 20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больше, чем за предыдущее. Средняя стоимость одного кольца и его установки оказалась равной 220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Сколько колец было установлено?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2"/>
            <a:ext cx="8115328" cy="4197361"/>
          </a:xfrm>
        </p:spPr>
        <p:txBody>
          <a:bodyPr>
            <a:normAutofit/>
          </a:bodyPr>
          <a:lstStyle/>
          <a:p>
            <a:pPr marL="357188" indent="0">
              <a:buNone/>
            </a:pPr>
            <a:r>
              <a:rPr lang="ru-RU" sz="20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Решение: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 условию задачи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100,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20,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i="1" baseline="-250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220, а найти требуется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57188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формуле:			       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57188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значит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err="1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i="1" baseline="-25000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= (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-1)):2 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357188" indent="0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57188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220 = (2·100 + 2(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-1)):2</a:t>
            </a:r>
          </a:p>
          <a:p>
            <a:pPr marL="357188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440 = 200 + 2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 – 2</a:t>
            </a:r>
          </a:p>
          <a:p>
            <a:pPr marL="357188" indent="0">
              <a:buNone/>
            </a:pP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=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13</a:t>
            </a:r>
          </a:p>
          <a:p>
            <a:pPr marL="357188" indent="0">
              <a:buNone/>
            </a:pPr>
            <a:endParaRPr lang="ru-RU" sz="2000" u="sng" dirty="0" smtClean="0">
              <a:latin typeface="Times New Roman" pitchFamily="18" charset="0"/>
              <a:cs typeface="Times New Roman" pitchFamily="18" charset="0"/>
            </a:endParaRPr>
          </a:p>
          <a:p>
            <a:pPr marL="357188" indent="0">
              <a:buNone/>
            </a:pPr>
            <a:r>
              <a:rPr lang="ru-RU" sz="20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Ответ: 13</a:t>
            </a: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0" y="1209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57422" y="2500306"/>
            <a:ext cx="2222680" cy="576000"/>
          </a:xfrm>
          <a:prstGeom prst="rect">
            <a:avLst/>
          </a:prstGeom>
          <a:noFill/>
        </p:spPr>
      </p:pic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15328" cy="1225536"/>
          </a:xfrm>
        </p:spPr>
        <p:txBody>
          <a:bodyPr>
            <a:normAutofit/>
          </a:bodyPr>
          <a:lstStyle/>
          <a:p>
            <a:pPr algn="just"/>
            <a:r>
              <a:rPr lang="ru-RU" sz="20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Задача 3: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За первый день было вспахано 100 га пашни, а в каждый последующий	 день - на 3 га больше, чем в предыдущий. Найти, сколько гектаров пашни было вспахано за 19 дней.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7467600" cy="4411675"/>
          </a:xfrm>
        </p:spPr>
        <p:txBody>
          <a:bodyPr>
            <a:normAutofit/>
          </a:bodyPr>
          <a:lstStyle/>
          <a:p>
            <a:pPr marL="361950" indent="0">
              <a:buNone/>
            </a:pPr>
            <a:r>
              <a:rPr lang="ru-RU" sz="20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Решение: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 условию задачи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100,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3,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= 19, значит найти требуется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000" baseline="-25000" dirty="0" smtClean="0">
                <a:latin typeface="Times New Roman" pitchFamily="18" charset="0"/>
                <a:cs typeface="Times New Roman" pitchFamily="18" charset="0"/>
              </a:rPr>
              <a:t>19.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61950" indent="0">
              <a:lnSpc>
                <a:spcPct val="200000"/>
              </a:lnSpc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 формуле:    </a:t>
            </a:r>
          </a:p>
          <a:p>
            <a:pPr marL="361950" indent="0">
              <a:buNone/>
            </a:pPr>
            <a:endParaRPr lang="ru-RU" sz="3200" i="1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 marL="419100" indent="-57150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19100" indent="-57150">
              <a:buNone/>
            </a:pPr>
            <a:endParaRPr lang="ru-RU" sz="2000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9100" indent="-57150">
              <a:buNone/>
            </a:pPr>
            <a:endParaRPr lang="ru-RU" sz="2000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19100" indent="-57150">
              <a:buNone/>
            </a:pPr>
            <a:r>
              <a:rPr lang="ru-RU" sz="20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Ответ: 2413</a:t>
            </a:r>
            <a:endParaRPr lang="ru-RU" sz="2000" u="sng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8860" y="2520000"/>
            <a:ext cx="2222680" cy="576000"/>
          </a:xfrm>
          <a:prstGeom prst="rect">
            <a:avLst/>
          </a:prstGeom>
          <a:noFill/>
        </p:spPr>
      </p:pic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224" y="3357562"/>
            <a:ext cx="3632187" cy="576000"/>
          </a:xfrm>
          <a:prstGeom prst="rect">
            <a:avLst/>
          </a:prstGeom>
          <a:noFill/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1582726"/>
          </a:xfrm>
        </p:spPr>
        <p:txBody>
          <a:bodyPr>
            <a:noAutofit/>
          </a:bodyPr>
          <a:lstStyle/>
          <a:p>
            <a:pPr algn="just"/>
            <a:r>
              <a:rPr lang="ru-RU" sz="20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Задача 4: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Два тела, находясь на расстоянии 153 м друг от друга, начали двигаться одновременно навстречу друг другу. Первое тело движется со скоростью 10 м/с, второе в первую секунду прошло 3 м, а в каждую последующую - на 5 м больше, чем в предыдущую. Через сколько секунд тела встретятся?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857364"/>
            <a:ext cx="8572560" cy="4786346"/>
          </a:xfrm>
        </p:spPr>
        <p:txBody>
          <a:bodyPr>
            <a:normAutofit fontScale="92500"/>
          </a:bodyPr>
          <a:lstStyle/>
          <a:p>
            <a:pPr marL="177800" indent="0">
              <a:buNone/>
            </a:pPr>
            <a:r>
              <a:rPr lang="ru-RU" sz="22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Решение</a:t>
            </a:r>
            <a:r>
              <a:rPr lang="ru-RU" sz="2200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Первое тело движется равномерно, и поэтому путь, пройденный этим телом, вычисляется по формуле: 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S=</a:t>
            </a:r>
            <a:r>
              <a:rPr lang="en-US" sz="2200" i="1" dirty="0" err="1" smtClean="0">
                <a:latin typeface="Times New Roman" pitchFamily="18" charset="0"/>
                <a:cs typeface="Times New Roman" pitchFamily="18" charset="0"/>
              </a:rPr>
              <a:t>V·t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Движение второго тела подчиняется законам арифметической прогрессии где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2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= 3, 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= 5 </a:t>
            </a:r>
          </a:p>
          <a:p>
            <a:pPr marL="177800" indent="0">
              <a:lnSpc>
                <a:spcPct val="210000"/>
              </a:lnSpc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Поэтому			</a:t>
            </a:r>
          </a:p>
          <a:p>
            <a:pPr marL="177800" indent="0">
              <a:lnSpc>
                <a:spcPct val="120000"/>
              </a:lnSpc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необходимо найти 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0">
              <a:lnSpc>
                <a:spcPct val="120000"/>
              </a:lnSpc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Из условия задачи получаем уравнение: </a:t>
            </a:r>
          </a:p>
          <a:p>
            <a:pPr marL="177800" indent="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200" i="1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+ 21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-153 =0    </a:t>
            </a:r>
          </a:p>
          <a:p>
            <a:pPr marL="177800" indent="0">
              <a:buNone/>
            </a:pP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2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=6, 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200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= -10,2</a:t>
            </a:r>
          </a:p>
          <a:p>
            <a:pPr marL="177800" indent="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Второй корень не удовлетворяет условию 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  <a:sym typeface="Symbol"/>
              </a:rPr>
              <a:t>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  <a:sym typeface="Symbol"/>
              </a:rPr>
              <a:t>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</a:p>
          <a:p>
            <a:pPr marL="177800" indent="0">
              <a:buNone/>
            </a:pPr>
            <a:endParaRPr lang="ru-RU" sz="2400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  <a:sym typeface="Symbol"/>
            </a:endParaRPr>
          </a:p>
          <a:p>
            <a:pPr marL="177800" indent="0">
              <a:buNone/>
            </a:pPr>
            <a:r>
              <a:rPr lang="ru-RU" sz="24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sym typeface="Symbol"/>
              </a:rPr>
              <a:t>Ответ: 6</a:t>
            </a:r>
            <a:endParaRPr lang="ru-RU" sz="2400" u="sng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0" y="1257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85918" y="3000372"/>
            <a:ext cx="1985507" cy="576000"/>
          </a:xfrm>
          <a:prstGeom prst="rect">
            <a:avLst/>
          </a:prstGeom>
          <a:noFill/>
        </p:spPr>
      </p:pic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277" name="Picture 1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2066" y="3929066"/>
            <a:ext cx="3557647" cy="576000"/>
          </a:xfrm>
          <a:prstGeom prst="rect">
            <a:avLst/>
          </a:prstGeom>
          <a:noFill/>
        </p:spPr>
      </p:pic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" name="Управляющая кнопка: возврат 17">
            <a:hlinkClick r:id="rId4" action="ppaction://hlinksldjump" highlightClick="1"/>
          </p:cNvPr>
          <p:cNvSpPr/>
          <p:nvPr/>
        </p:nvSpPr>
        <p:spPr>
          <a:xfrm rot="16200000">
            <a:off x="8388000" y="6156000"/>
            <a:ext cx="399474" cy="399498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1206</TotalTime>
  <Words>346</Words>
  <Application>Microsoft Office PowerPoint</Application>
  <PresentationFormat>Экран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Техническая</vt:lpstr>
      <vt:lpstr>Задачи с практическим содержанием по теме:  «Арифметическая  и прогрессии»</vt:lpstr>
      <vt:lpstr>Содержание:</vt:lpstr>
      <vt:lpstr>Арифметическая прогрессия:</vt:lpstr>
      <vt:lpstr>Задача 1: Диаметры пяти шкивов, насаженных на общий вал, образуют арифметическую прогрессию. Найти диаметры шкивов, если сумма первого и третьего составляет 268 мм, а второго и четвертого - 316 мм.</vt:lpstr>
      <vt:lpstr>Задача 2: За изготовление и установку первого железобетонного кольца колодца заплатили 100 уе., а за каждое следующее кольцо платили на 20 уе. больше, чем за предыдущее. Средняя стоимость одного кольца и его установки оказалась равной 220 уе. Сколько колец было установлено?</vt:lpstr>
      <vt:lpstr>Задача 3: За первый день было вспахано 100 га пашни, а в каждый последующий  день - на 3 га больше, чем в предыдущий. Найти, сколько гектаров пашни было вспахано за 19 дней.</vt:lpstr>
      <vt:lpstr>Задача 4: Два тела, находясь на расстоянии 153 м друг от друга, начали двигаться одновременно навстречу друг другу. Первое тело движется со скоростью 10 м/с, второе в первую секунду прошло 3 м, а в каждую последующую - на 5 м больше, чем в предыдущую. Через сколько секунд тела встретятся?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Задачи по теме:  «Арифметическая и геометрическая прогрессии»</dc:title>
  <dc:creator>1</dc:creator>
  <cp:lastModifiedBy>1</cp:lastModifiedBy>
  <cp:revision>115</cp:revision>
  <dcterms:modified xsi:type="dcterms:W3CDTF">2015-02-14T06:47:48Z</dcterms:modified>
</cp:coreProperties>
</file>