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16E52-6E5F-45F0-9330-1AAE67C48542}" type="datetimeFigureOut">
              <a:rPr lang="ru-RU" smtClean="0"/>
              <a:t>02.03.2015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C39C5-CF06-46ED-9A68-F3C5318C219F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16E52-6E5F-45F0-9330-1AAE67C48542}" type="datetimeFigureOut">
              <a:rPr lang="ru-RU" smtClean="0"/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C39C5-CF06-46ED-9A68-F3C5318C21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16E52-6E5F-45F0-9330-1AAE67C48542}" type="datetimeFigureOut">
              <a:rPr lang="ru-RU" smtClean="0"/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24CC39C5-CF06-46ED-9A68-F3C5318C219F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16E52-6E5F-45F0-9330-1AAE67C48542}" type="datetimeFigureOut">
              <a:rPr lang="ru-RU" smtClean="0"/>
              <a:t>02.03.2015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C39C5-CF06-46ED-9A68-F3C5318C21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16E52-6E5F-45F0-9330-1AAE67C48542}" type="datetimeFigureOut">
              <a:rPr lang="ru-RU" smtClean="0"/>
              <a:t>02.03.2015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C39C5-CF06-46ED-9A68-F3C5318C21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16E52-6E5F-45F0-9330-1AAE67C48542}" type="datetimeFigureOut">
              <a:rPr lang="ru-RU" smtClean="0"/>
              <a:t>02.03.2015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C39C5-CF06-46ED-9A68-F3C5318C21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16E52-6E5F-45F0-9330-1AAE67C48542}" type="datetimeFigureOut">
              <a:rPr lang="ru-RU" smtClean="0"/>
              <a:t>02.03.2015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C39C5-CF06-46ED-9A68-F3C5318C21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16E52-6E5F-45F0-9330-1AAE67C48542}" type="datetimeFigureOut">
              <a:rPr lang="ru-RU" smtClean="0"/>
              <a:t>02.03.2015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C39C5-CF06-46ED-9A68-F3C5318C21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16E52-6E5F-45F0-9330-1AAE67C48542}" type="datetimeFigureOut">
              <a:rPr lang="ru-RU" smtClean="0"/>
              <a:t>02.03.2015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C39C5-CF06-46ED-9A68-F3C5318C21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16E52-6E5F-45F0-9330-1AAE67C48542}" type="datetimeFigureOut">
              <a:rPr lang="ru-RU" smtClean="0"/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C39C5-CF06-46ED-9A68-F3C5318C21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16E52-6E5F-45F0-9330-1AAE67C48542}" type="datetimeFigureOut">
              <a:rPr lang="ru-RU" smtClean="0"/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C39C5-CF06-46ED-9A68-F3C5318C21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9A16E52-6E5F-45F0-9330-1AAE67C48542}" type="datetimeFigureOut">
              <a:rPr lang="ru-RU" smtClean="0"/>
              <a:t>02.03.2015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4CC39C5-CF06-46ED-9A68-F3C5318C219F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Гжель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Подготовила ученица 9 «А» класса</a:t>
            </a:r>
          </a:p>
          <a:p>
            <a:r>
              <a:rPr lang="ru-RU" dirty="0" smtClean="0"/>
              <a:t>МАОУ «Лицей №62»</a:t>
            </a:r>
          </a:p>
          <a:p>
            <a:r>
              <a:rPr lang="ru-RU" dirty="0" smtClean="0"/>
              <a:t>Щедрова Татьяна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Текст 5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ru-RU" b="1" dirty="0" smtClean="0"/>
              <a:t>Гжель</a:t>
            </a:r>
            <a:r>
              <a:rPr lang="ru-RU" dirty="0" smtClean="0"/>
              <a:t> — один из традиционных российских центров производства керамики, а также это изделия из керамики с сочной синей росписью на белом фоне. Более широкое значение названия «Гжель», являющееся правильным с исторической и культурной точки зрения, — это обширный район, состоящий из 27 деревень, объединённых в «Гжельский куст». «Гжельский куст» расположен примерно в шестидесяти километрах от Москвы по железнодорожной линии Москва — Муром — Казань. Сейчас «Гжельский куст» входит в Раменский район </a:t>
            </a:r>
            <a:r>
              <a:rPr lang="ru-RU" dirty="0" smtClean="0"/>
              <a:t>Московской </a:t>
            </a:r>
            <a:r>
              <a:rPr lang="ru-RU" dirty="0" smtClean="0"/>
              <a:t>области. До революции этот район относился к </a:t>
            </a:r>
            <a:r>
              <a:rPr lang="ru-RU" dirty="0" err="1" smtClean="0"/>
              <a:t>Богородскому</a:t>
            </a:r>
            <a:r>
              <a:rPr lang="ru-RU" dirty="0" smtClean="0"/>
              <a:t> </a:t>
            </a:r>
            <a:r>
              <a:rPr lang="ru-RU" dirty="0" smtClean="0"/>
              <a:t>и </a:t>
            </a:r>
            <a:r>
              <a:rPr lang="ru-RU" dirty="0" err="1" smtClean="0"/>
              <a:t>Бронницкому</a:t>
            </a:r>
            <a:r>
              <a:rPr lang="ru-RU" dirty="0" smtClean="0"/>
              <a:t> </a:t>
            </a:r>
            <a:r>
              <a:rPr lang="ru-RU" dirty="0" smtClean="0"/>
              <a:t>уездам.</a:t>
            </a:r>
            <a:endParaRPr lang="ru-RU" dirty="0"/>
          </a:p>
        </p:txBody>
      </p:sp>
      <p:pic>
        <p:nvPicPr>
          <p:cNvPr id="7" name="Содержимое 6" descr="0_6cbea_be78e034_XL.jpe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658741" y="1005046"/>
            <a:ext cx="2944368" cy="438912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Название «Гжель» имеет балтийское происхождение, вследствие чего наиболее близкие ему топонимические параллели находятся на западе, в области балтийской </a:t>
            </a:r>
            <a:r>
              <a:rPr lang="ru-RU" dirty="0" err="1" smtClean="0"/>
              <a:t>гидронимии</a:t>
            </a:r>
            <a:r>
              <a:rPr lang="ru-RU" dirty="0" smtClean="0"/>
              <a:t>. Так, в левобережье верхнего Приднепровья находим реку </a:t>
            </a:r>
            <a:r>
              <a:rPr lang="ru-RU" dirty="0" err="1" smtClean="0"/>
              <a:t>Агжелка</a:t>
            </a:r>
            <a:r>
              <a:rPr lang="ru-RU" dirty="0" smtClean="0"/>
              <a:t>, она же </a:t>
            </a:r>
            <a:r>
              <a:rPr lang="ru-RU" dirty="0" err="1" smtClean="0"/>
              <a:t>Гжелка</a:t>
            </a:r>
            <a:r>
              <a:rPr lang="ru-RU" dirty="0" smtClean="0"/>
              <a:t>, </a:t>
            </a:r>
            <a:r>
              <a:rPr lang="ru-RU" dirty="0" err="1" smtClean="0"/>
              <a:t>Гжолка</a:t>
            </a:r>
            <a:r>
              <a:rPr lang="ru-RU" dirty="0" smtClean="0"/>
              <a:t>, </a:t>
            </a:r>
            <a:r>
              <a:rPr lang="ru-RU" dirty="0" err="1" smtClean="0"/>
              <a:t>Гжелька</a:t>
            </a:r>
            <a:r>
              <a:rPr lang="ru-RU" dirty="0" smtClean="0"/>
              <a:t>; в Смоленской области близко к рассматриваемому названию река </a:t>
            </a:r>
            <a:r>
              <a:rPr lang="ru-RU" dirty="0" err="1" smtClean="0"/>
              <a:t>Гжать</a:t>
            </a:r>
            <a:r>
              <a:rPr lang="ru-RU" dirty="0" smtClean="0"/>
              <a:t> (правый приток </a:t>
            </a:r>
            <a:r>
              <a:rPr lang="ru-RU" dirty="0" err="1" smtClean="0"/>
              <a:t>Вазузы</a:t>
            </a:r>
            <a:r>
              <a:rPr lang="ru-RU" dirty="0" smtClean="0"/>
              <a:t>), а название её притока </a:t>
            </a:r>
            <a:r>
              <a:rPr lang="ru-RU" dirty="0" err="1" smtClean="0"/>
              <a:t>Кзелка</a:t>
            </a:r>
            <a:r>
              <a:rPr lang="ru-RU" dirty="0" smtClean="0"/>
              <a:t> сопоставимо с </a:t>
            </a:r>
            <a:r>
              <a:rPr lang="ru-RU" dirty="0" err="1" smtClean="0"/>
              <a:t>Кжеля</a:t>
            </a:r>
            <a:r>
              <a:rPr lang="ru-RU" dirty="0" smtClean="0"/>
              <a:t>, наиболее ранней формой названия села Гжель (чередование </a:t>
            </a:r>
            <a:r>
              <a:rPr lang="ru-RU" dirty="0" err="1" smtClean="0"/>
              <a:t>ж-з</a:t>
            </a:r>
            <a:r>
              <a:rPr lang="ru-RU" dirty="0" smtClean="0"/>
              <a:t> в названиях Верхнего </a:t>
            </a:r>
            <a:r>
              <a:rPr lang="ru-RU" dirty="0" err="1" smtClean="0"/>
              <a:t>Поднепровья</a:t>
            </a:r>
            <a:r>
              <a:rPr lang="ru-RU" dirty="0" smtClean="0"/>
              <a:t> встречается часто). Допускается образование гидронима Гжель из балтийского </a:t>
            </a:r>
            <a:r>
              <a:rPr lang="ru-RU" dirty="0" err="1" smtClean="0"/>
              <a:t>gud</a:t>
            </a:r>
            <a:r>
              <a:rPr lang="ru-RU" dirty="0" smtClean="0"/>
              <a:t>(</a:t>
            </a:r>
            <a:r>
              <a:rPr lang="ru-RU" dirty="0" err="1" smtClean="0"/>
              <a:t>i</a:t>
            </a:r>
            <a:r>
              <a:rPr lang="ru-RU" dirty="0" smtClean="0"/>
              <a:t>)-</a:t>
            </a:r>
            <a:r>
              <a:rPr lang="ru-RU" dirty="0" err="1" smtClean="0"/>
              <a:t>el</a:t>
            </a:r>
            <a:r>
              <a:rPr lang="ru-RU" dirty="0" smtClean="0"/>
              <a:t>-</a:t>
            </a:r>
            <a:endParaRPr lang="ru-RU" dirty="0" smtClean="0"/>
          </a:p>
          <a:p>
            <a:r>
              <a:rPr lang="ru-RU" dirty="0" smtClean="0"/>
              <a:t>Поскольку Гжель является старинным центром производства фарфоровой, фаянсовой и глиняной посуды, ещё в 19 веке появились попытки связать непонятное название местности с её специализацией:</a:t>
            </a:r>
          </a:p>
          <a:p>
            <a:endParaRPr lang="ru-RU" dirty="0"/>
          </a:p>
        </p:txBody>
      </p:sp>
      <p:pic>
        <p:nvPicPr>
          <p:cNvPr id="5" name="Содержимое 4" descr="5555i.jpe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151070" y="571480"/>
            <a:ext cx="4350020" cy="5774364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Издавна Гжель славилась своей глиной. Широкая добыча разных сортов глины велась с середины 17 века. В 1663 году царь Алексей Михайлович издал указ «во гжельской волости для аптекарских и алхимических сосудов прислать глины, которая годится к аптекарским сосудам». Тогда же для аптекарского приказа было доставлено в Москву 15 возов глины из Гжельской волости и «</a:t>
            </a:r>
            <a:r>
              <a:rPr lang="ru-RU" dirty="0" err="1" smtClean="0"/>
              <a:t>повелено</a:t>
            </a:r>
            <a:r>
              <a:rPr lang="ru-RU" dirty="0" smtClean="0"/>
              <a:t> держать ту глину на аптекарские дела: и впредь тое глину изо Гжельской волости указал государь изымать и возить тое же волости крестьянам, какая же глина в </a:t>
            </a:r>
            <a:r>
              <a:rPr lang="ru-RU" dirty="0" err="1" smtClean="0"/>
              <a:t>Аптекарьский</a:t>
            </a:r>
            <a:r>
              <a:rPr lang="ru-RU" dirty="0" smtClean="0"/>
              <a:t> приказ надобна будет». В 1770 году Гжельская волость была целиком приписана к Аптекарскому приказу «для алхимической посуды». Великий русский учёный М. В. Ломоносов, по достоинству оценивший гжельские глины, написал о них столь возвышенные слова: «…Едва ли есть земля самая чистая и без </a:t>
            </a:r>
            <a:r>
              <a:rPr lang="ru-RU" dirty="0" err="1" smtClean="0"/>
              <a:t>примешания</a:t>
            </a:r>
            <a:r>
              <a:rPr lang="ru-RU" dirty="0" smtClean="0"/>
              <a:t> где на свете, кою химики девственницею называют, разве между глинами для фарфору употребляемыми, такова у нас гжельская… , которой нигде не видал я белизною </a:t>
            </a:r>
            <a:r>
              <a:rPr lang="ru-RU" dirty="0" err="1" smtClean="0"/>
              <a:t>превосходнее</a:t>
            </a:r>
            <a:r>
              <a:rPr lang="ru-RU" dirty="0" smtClean="0"/>
              <a:t>…».</a:t>
            </a:r>
            <a:endParaRPr lang="ru-RU" dirty="0"/>
          </a:p>
        </p:txBody>
      </p:sp>
      <p:pic>
        <p:nvPicPr>
          <p:cNvPr id="5" name="Содержимое 4" descr="75520218_large_710x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702175" y="1294606"/>
            <a:ext cx="2857500" cy="38100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До середины XVIII века Гжель делала обычную для того времени гончарную посуду, изготавливала кирпич, гончарные трубы, изразцы, а также примитивные детские игрушки, снабжая ими Москву. Полагают, что количество выпускаемых тогда игрушек должно было исчисляться сотнями тысяч штук в год.</a:t>
            </a:r>
          </a:p>
          <a:p>
            <a:r>
              <a:rPr lang="ru-RU" dirty="0" smtClean="0"/>
              <a:t>К 1812 году в Гжели насчитывается 25 заводов, выпускающих посуду. Среди них самыми популярными были заводы </a:t>
            </a:r>
            <a:r>
              <a:rPr lang="ru-RU" dirty="0" err="1" smtClean="0"/>
              <a:t>Ермила</a:t>
            </a:r>
            <a:r>
              <a:rPr lang="ru-RU" dirty="0" smtClean="0"/>
              <a:t> Иванова и Лаптевых в деревне Кузяево.</a:t>
            </a:r>
          </a:p>
          <a:p>
            <a:r>
              <a:rPr lang="ru-RU" dirty="0" smtClean="0"/>
              <a:t>По подписям на оставшихся изделиях известных мастеров: Никифор Семёнович Гусятников, Иван Никифорович </a:t>
            </a:r>
            <a:r>
              <a:rPr lang="ru-RU" dirty="0" err="1" smtClean="0"/>
              <a:t>Срослей</a:t>
            </a:r>
            <a:r>
              <a:rPr lang="ru-RU" dirty="0" smtClean="0"/>
              <a:t>, Иван Иванович </a:t>
            </a:r>
            <a:r>
              <a:rPr lang="ru-RU" dirty="0" err="1" smtClean="0"/>
              <a:t>Кокун</a:t>
            </a:r>
            <a:r>
              <a:rPr lang="ru-RU" dirty="0" smtClean="0"/>
              <a:t>. Кроме посуды, делали игрушки в виде птиц и зверей и декоративные статуэтки на темы из русского быта. Блестящие белые лошадки, всадники, птички, куклы, миниатюрная посуда расписывались лиловой, жёлтой, синей и коричневой красками в своеобразном народном стиле. Краски наносились кистью. Мотивами этой росписи являлись декоративные цветы, листья, травы.</a:t>
            </a:r>
          </a:p>
          <a:p>
            <a:r>
              <a:rPr lang="ru-RU" dirty="0" smtClean="0"/>
              <a:t>После 1802 года, когда была найдена светлая серая глина близ деревни </a:t>
            </a:r>
            <a:r>
              <a:rPr lang="ru-RU" dirty="0" err="1" smtClean="0"/>
              <a:t>Минино</a:t>
            </a:r>
            <a:r>
              <a:rPr lang="ru-RU" dirty="0" smtClean="0"/>
              <a:t>, в Гжели возникло производство </a:t>
            </a:r>
            <a:r>
              <a:rPr lang="ru-RU" dirty="0" err="1" smtClean="0"/>
              <a:t>полуфаянса</a:t>
            </a:r>
            <a:r>
              <a:rPr lang="ru-RU" dirty="0" smtClean="0"/>
              <a:t>, из которого во множестве делали квасники, кувшины и </a:t>
            </a:r>
            <a:r>
              <a:rPr lang="ru-RU" dirty="0" err="1" smtClean="0"/>
              <a:t>кумганы</a:t>
            </a:r>
            <a:r>
              <a:rPr lang="ru-RU" dirty="0" smtClean="0"/>
              <a:t>. Со второй половины 20-х годов XIX века многие изделия расписывали только синей краской. </a:t>
            </a:r>
            <a:r>
              <a:rPr lang="ru-RU" dirty="0" err="1" smtClean="0"/>
              <a:t>Полуфаянс</a:t>
            </a:r>
            <a:r>
              <a:rPr lang="ru-RU" dirty="0" smtClean="0"/>
              <a:t> отличался грубым строением и малой прочностью.</a:t>
            </a:r>
          </a:p>
          <a:p>
            <a:endParaRPr lang="ru-RU" dirty="0"/>
          </a:p>
        </p:txBody>
      </p:sp>
      <p:pic>
        <p:nvPicPr>
          <p:cNvPr id="5" name="Содержимое 4" descr="90480168_2222299_1330604678_425_big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786182" y="1928802"/>
            <a:ext cx="5019248" cy="33378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Около 1800 года в деревне </a:t>
            </a:r>
            <a:r>
              <a:rPr lang="ru-RU" dirty="0" smtClean="0"/>
              <a:t>Володино </a:t>
            </a:r>
            <a:r>
              <a:rPr lang="ru-RU" dirty="0" err="1" smtClean="0"/>
              <a:t>Бронницкого</a:t>
            </a:r>
            <a:r>
              <a:rPr lang="ru-RU" dirty="0" smtClean="0"/>
              <a:t> </a:t>
            </a:r>
            <a:r>
              <a:rPr lang="ru-RU" dirty="0" smtClean="0"/>
              <a:t>уезда крестьяне, братья Куликовы, нашли состав белой фаянсовой массы. Там же около 1800—1804 </a:t>
            </a:r>
            <a:r>
              <a:rPr lang="ru-RU" dirty="0" smtClean="0"/>
              <a:t>годов был </a:t>
            </a:r>
            <a:r>
              <a:rPr lang="ru-RU" dirty="0" smtClean="0"/>
              <a:t>основан и первый фарфоровый завод. Павел Куликов, его основатель, научился технике изготовления фарфора, работая на заводе </a:t>
            </a:r>
            <a:r>
              <a:rPr lang="ru-RU" dirty="0" err="1" smtClean="0"/>
              <a:t>Отто</a:t>
            </a:r>
            <a:r>
              <a:rPr lang="ru-RU" dirty="0" smtClean="0"/>
              <a:t> в селе Перово. Желая сохранить секрет выработки фарфора, Куликов всё делал сам, имея только одного рабочего, но, по преданиям, двух гончаров. Г. Н. Храпунов и Е. Г. Гусятников тайно проникли в мастерскую Куликова, срисовали горн (печь для обжига изделий) и завладели образцами глины, после чего открыли собственные заводы. Завод Куликова замечателен тем, что от него пошло фарфоровое производство Гжели.</a:t>
            </a:r>
          </a:p>
          <a:p>
            <a:r>
              <a:rPr lang="ru-RU" dirty="0" smtClean="0"/>
              <a:t>Вторая четверть XIX </a:t>
            </a:r>
            <a:r>
              <a:rPr lang="ru-RU" dirty="0" smtClean="0"/>
              <a:t>века</a:t>
            </a:r>
            <a:r>
              <a:rPr lang="ru-RU" dirty="0" smtClean="0"/>
              <a:t> — период наивысших художественных достижений гжельского керамического искусства во всех его отраслях. Стремясь получить тонкий фаянс и фарфор, владельцы производств постоянно совершенствовали состав белой массы.</a:t>
            </a:r>
          </a:p>
          <a:p>
            <a:endParaRPr lang="ru-RU" dirty="0"/>
          </a:p>
        </p:txBody>
      </p:sp>
      <p:pic>
        <p:nvPicPr>
          <p:cNvPr id="5" name="Содержимое 4" descr="i.jpe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571868" y="1285860"/>
            <a:ext cx="5368945" cy="4026709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C середины XIX века многие гжельские заводы приходят в упадок, и керамическое производство сосредотачивается в руках Кузнецовых, некогда выходцев из Гжели. После революции </a:t>
            </a:r>
            <a:r>
              <a:rPr lang="ru-RU" dirty="0" err="1" smtClean="0"/>
              <a:t>кузнецовские</a:t>
            </a:r>
            <a:r>
              <a:rPr lang="ru-RU" dirty="0" smtClean="0"/>
              <a:t> заводы были национализированы.</a:t>
            </a:r>
          </a:p>
          <a:p>
            <a:r>
              <a:rPr lang="ru-RU" dirty="0" smtClean="0"/>
              <a:t>Только с середины XX века в Гжели начинается восстановление промысла, отметившего недавно своё 670-летие. В 1930-х и 1940-х здесь была сосредоточена почти половина всех фарфорофаянсовых предприятий России.</a:t>
            </a:r>
          </a:p>
          <a:p>
            <a:r>
              <a:rPr lang="ru-RU" dirty="0" smtClean="0"/>
              <a:t>В 1912 году на Казанской железной дороге на ветке Москва-Черусти была открыта железнодорожная станция, получившая название по местности — Гжель. Выросший при станции посёлок также называется Гжель. Посёлок состоит из двух частей, неофициально именуемых «Посёлок известкового завода», или «Известковый» (по имени находившегося здесь и снесённого известкового завода), и «Посёлок кирпичного завода», или «Труженик».</a:t>
            </a:r>
          </a:p>
          <a:p>
            <a:r>
              <a:rPr lang="ru-RU" dirty="0" smtClean="0"/>
              <a:t>в 1929 году в деревне </a:t>
            </a:r>
            <a:r>
              <a:rPr lang="ru-RU" dirty="0" err="1" smtClean="0"/>
              <a:t>Турыгино</a:t>
            </a:r>
            <a:r>
              <a:rPr lang="ru-RU" dirty="0" smtClean="0"/>
              <a:t> была создана первая артель под названием «Вперед, керамика». Через некоторое время образовалось еще несколько артелей, которые впоследствии создали объединение «Художественная керамика».</a:t>
            </a:r>
          </a:p>
          <a:p>
            <a:endParaRPr lang="ru-RU" dirty="0"/>
          </a:p>
        </p:txBody>
      </p:sp>
      <p:pic>
        <p:nvPicPr>
          <p:cNvPr id="5" name="Содержимое 4" descr="image0051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575050" y="1606178"/>
            <a:ext cx="5111750" cy="3186857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smtClean="0"/>
              <a:t>Возрождение промысла в послевоенные годы связано с именами художницы Натальи Ивановны </a:t>
            </a:r>
            <a:r>
              <a:rPr lang="ru-RU" dirty="0" err="1" smtClean="0"/>
              <a:t>Бессарабовой</a:t>
            </a:r>
            <a:r>
              <a:rPr lang="ru-RU" dirty="0" smtClean="0"/>
              <a:t> и ученого Александра Борисовича Салтыкова. В изделиях мастеров ученый видел характеристики национального быта, художественного, эстетического стиля эпохи. А.Б.Салтыков вместе с </a:t>
            </a:r>
            <a:r>
              <a:rPr lang="ru-RU" dirty="0" err="1" smtClean="0"/>
              <a:t>Н.И.Бессарабовой</a:t>
            </a:r>
            <a:r>
              <a:rPr lang="ru-RU" dirty="0" smtClean="0"/>
              <a:t> подготовил методику освоения гжельской росписи, создал алфавит мазков и приемов кистевой росписи. В то время была выбрана техника </a:t>
            </a:r>
            <a:r>
              <a:rPr lang="ru-RU" dirty="0" err="1" smtClean="0"/>
              <a:t>подглазурной</a:t>
            </a:r>
            <a:r>
              <a:rPr lang="ru-RU" dirty="0" smtClean="0"/>
              <a:t> росписи кобальтом.</a:t>
            </a:r>
          </a:p>
          <a:p>
            <a:r>
              <a:rPr lang="ru-RU" dirty="0" smtClean="0"/>
              <a:t>Л.П. Азарова.</a:t>
            </a:r>
          </a:p>
          <a:p>
            <a:r>
              <a:rPr lang="ru-RU" dirty="0" err="1" smtClean="0"/>
              <a:t>Н.И.Бессарабова</a:t>
            </a:r>
            <a:r>
              <a:rPr lang="ru-RU" dirty="0" smtClean="0"/>
              <a:t> научила своих учениц делать на изделиях «широкий мазок с тональными переходами цвета от темного синего до светлого </a:t>
            </a:r>
            <a:r>
              <a:rPr lang="ru-RU" dirty="0" err="1" smtClean="0"/>
              <a:t>голубого</a:t>
            </a:r>
            <a:r>
              <a:rPr lang="ru-RU" dirty="0" smtClean="0"/>
              <a:t>, почти белого». На кружках можно было увидеть изображение сельского труда, людей с граблями, собирающих скошенную траву в стога, цветы, бабочки, стрекозы, деревья. Уже в то время на изделиях можно было увидеть надпись, символизирующие то или иное событие в жизни страны. Например, «30 лет ВЛКСМ» или «1948 СССР».</a:t>
            </a:r>
          </a:p>
          <a:p>
            <a:r>
              <a:rPr lang="ru-RU" dirty="0" smtClean="0"/>
              <a:t>Художница Т.С. </a:t>
            </a:r>
            <a:r>
              <a:rPr lang="ru-RU" dirty="0" err="1" smtClean="0"/>
              <a:t>Дунашова</a:t>
            </a:r>
            <a:r>
              <a:rPr lang="ru-RU" dirty="0" smtClean="0"/>
              <a:t> – одна из учениц Н.И. </a:t>
            </a:r>
            <a:r>
              <a:rPr lang="ru-RU" dirty="0" err="1" smtClean="0"/>
              <a:t>Бессарабовой</a:t>
            </a:r>
            <a:r>
              <a:rPr lang="ru-RU" dirty="0" smtClean="0"/>
              <a:t> наносила узор уверенной рукой без предварительного рисунка. Ее называли мастером «цветочной росписи». Розы, лилии, колокольчики, васильки запечатлены на ее изделиях. Художница Н.Б. </a:t>
            </a:r>
            <a:r>
              <a:rPr lang="ru-RU" dirty="0" err="1" smtClean="0"/>
              <a:t>Квитницкая</a:t>
            </a:r>
            <a:r>
              <a:rPr lang="ru-RU" dirty="0" smtClean="0"/>
              <a:t> в творчестве использует элементы декоративного искусства и работает над созданием скульптур малых форм «Бабушка и внучек», «Матрена», «Птичница». Н.Б. </a:t>
            </a:r>
            <a:r>
              <a:rPr lang="ru-RU" dirty="0" err="1" smtClean="0"/>
              <a:t>Квитницкая</a:t>
            </a:r>
            <a:r>
              <a:rPr lang="ru-RU" dirty="0" smtClean="0"/>
              <a:t>. Бабушка и внучка, 1966</a:t>
            </a:r>
          </a:p>
          <a:p>
            <a:r>
              <a:rPr lang="ru-RU" dirty="0" smtClean="0"/>
              <a:t>Художница Л.П.Азарова создает посуду крупных форм, украшая ее лепными изделиями. Например, на плечиках квасника фигурки петухов, готовых броситься друг на друга. Крышки у чайников украшены цветами. Все ее изделия несмотря на свою красоту сохраняют свое бытовое назначение.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4F4F4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8</TotalTime>
  <Words>878</Words>
  <Application>Microsoft Office PowerPoint</Application>
  <PresentationFormat>Экран (4:3)</PresentationFormat>
  <Paragraphs>23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Апекс</vt:lpstr>
      <vt:lpstr>Гжель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Гжель</dc:title>
  <dc:creator>Admin</dc:creator>
  <cp:lastModifiedBy>Admin</cp:lastModifiedBy>
  <cp:revision>1</cp:revision>
  <dcterms:created xsi:type="dcterms:W3CDTF">2015-03-02T18:09:00Z</dcterms:created>
  <dcterms:modified xsi:type="dcterms:W3CDTF">2015-03-02T18:17:15Z</dcterms:modified>
</cp:coreProperties>
</file>