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8" r:id="rId17"/>
    <p:sldId id="271" r:id="rId18"/>
    <p:sldId id="272" r:id="rId19"/>
    <p:sldId id="273" r:id="rId20"/>
    <p:sldId id="276" r:id="rId21"/>
    <p:sldId id="277" r:id="rId2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«Ядро атома. Порядковый номер элемента. Изотопы»</a:t>
            </a:r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15362" name="Picture 2" descr="http://upload.wikimedia.org/wikipedia/commons/thumb/e/e1/Stylised_Lithium_Atom.svg/270px-Stylised_Lithium_Atom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524000"/>
            <a:ext cx="4419600" cy="432684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67200" y="4800600"/>
            <a:ext cx="4572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Маслов А.С., Штремплер Г.И.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Кафедра химии и методики обучения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Института химии Саратовского государственного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университета им. Н.Г. Чернышевского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Саратов, 2013 год  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4800600" y="4572000"/>
            <a:ext cx="4038600" cy="129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Демокрит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 2" pitchFamily="18" charset="2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Ок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. 460- </a:t>
            </a:r>
            <a:r>
              <a:rPr kumimoji="0" lang="ru-RU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ок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. 370 до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н.э.</a:t>
            </a:r>
          </a:p>
        </p:txBody>
      </p:sp>
      <p:pic>
        <p:nvPicPr>
          <p:cNvPr id="6" name="Picture 3" descr="C:\Users\мишаня\Desktop\samoubici_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838200"/>
            <a:ext cx="3124200" cy="3670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52400" y="762000"/>
            <a:ext cx="4724400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 основе философии </a:t>
            </a:r>
            <a:r>
              <a:rPr kumimoji="0" lang="ru-RU" sz="30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Демокрита</a:t>
            </a:r>
            <a:r>
              <a:rPr kumimoji="0" lang="ru-RU" sz="30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лежит учение об атомах и пустоте как двух принципах, порождающих многообразие космоса: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«В действительности существуют только атомы,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 подверженные никаким изменениям,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000" b="1" dirty="0" smtClean="0">
                <a:solidFill>
                  <a:srgbClr val="FF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 пустота».</a:t>
            </a:r>
            <a:endParaRPr kumimoji="0" lang="ru-RU" sz="3000" b="1" i="0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Историческая справка</a:t>
            </a:r>
            <a:endParaRPr lang="ru-RU" sz="5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5791200" cy="1600200"/>
          </a:xfrm>
        </p:spPr>
        <p:txBody>
          <a:bodyPr>
            <a:noAutofit/>
          </a:bodyPr>
          <a:lstStyle/>
          <a:p>
            <a:pPr>
              <a:lnSpc>
                <a:spcPts val="3540"/>
              </a:lnSpc>
            </a:pPr>
            <a:r>
              <a:rPr lang="ru-RU" sz="2800" b="1" dirty="0" smtClean="0">
                <a:solidFill>
                  <a:srgbClr val="7030A0"/>
                </a:solidFill>
              </a:rPr>
              <a:t>Экспериментально реальность атомов подтвердил английский химик Джон Дальтон(1808 г.) : </a:t>
            </a:r>
            <a:endParaRPr lang="ru-RU" sz="5400" b="1" dirty="0"/>
          </a:p>
        </p:txBody>
      </p:sp>
      <p:pic>
        <p:nvPicPr>
          <p:cNvPr id="17410" name="Picture 2" descr="ДЖОН ДАЛЬТ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79160" y="381001"/>
            <a:ext cx="2142307" cy="274319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72200" y="3276600"/>
            <a:ext cx="2286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Дж. Дальтон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2000" dirty="0" smtClean="0">
                <a:solidFill>
                  <a:srgbClr val="FF0000"/>
                </a:solidFill>
              </a:rPr>
              <a:t>(1766-1844)</a:t>
            </a:r>
            <a:endParaRPr lang="ru-RU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15000" y="4114800"/>
            <a:ext cx="3429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ea typeface="+mj-ea"/>
                <a:cs typeface="+mj-cs"/>
              </a:rPr>
              <a:t>В 1803 г. ученый составил первую таблицу атомных весов относительно атомного веса водорода.</a:t>
            </a:r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2400" y="1676400"/>
            <a:ext cx="533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1. Вещества состоят из простых и сложных атомов.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152400" y="2667000"/>
            <a:ext cx="5486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2. Простые атомы неизменны и неделимы.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3581400"/>
            <a:ext cx="5638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3.  Атомы различных элементов соединяются между собой в определённых соотношениях.</a:t>
            </a:r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5562600"/>
            <a:ext cx="5943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4.  Важнейшим свойством атомов является </a:t>
            </a:r>
            <a:r>
              <a:rPr lang="ru-RU" sz="3200" b="1" i="1" dirty="0" smtClean="0">
                <a:solidFill>
                  <a:srgbClr val="FF0000"/>
                </a:solidFill>
              </a:rPr>
              <a:t>атомный вес</a:t>
            </a:r>
            <a:r>
              <a:rPr lang="ru-RU" sz="3200" b="1" dirty="0" smtClean="0">
                <a:solidFill>
                  <a:srgbClr val="FF0000"/>
                </a:solidFill>
              </a:rPr>
              <a:t>.</a:t>
            </a:r>
            <a:endParaRPr lang="ru-RU" sz="32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Autofit/>
          </a:bodyPr>
          <a:lstStyle/>
          <a:p>
            <a:r>
              <a:rPr lang="ru-RU" sz="3200" b="1" cap="all" dirty="0" smtClean="0">
                <a:solidFill>
                  <a:srgbClr val="7030A0"/>
                </a:solidFill>
              </a:rPr>
              <a:t>ДОКАЗАТЕЛЬСТВА СЛОЖНОГО СТРОЕНИЯ АТОМА</a:t>
            </a:r>
            <a:endParaRPr lang="ru-RU" sz="3200" b="1" cap="all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600" y="4648200"/>
            <a:ext cx="5562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3200" b="1" dirty="0" smtClean="0">
                <a:solidFill>
                  <a:srgbClr val="FF0000"/>
                </a:solidFill>
              </a:rPr>
              <a:t>3. Открытие радиоактивности </a:t>
            </a:r>
          </a:p>
          <a:p>
            <a:pPr marL="342900" indent="-342900"/>
            <a:r>
              <a:rPr lang="ru-RU" sz="3200" b="1" dirty="0" smtClean="0">
                <a:solidFill>
                  <a:srgbClr val="FF0000"/>
                </a:solidFill>
              </a:rPr>
              <a:t>(1896, А. Беккерель).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59396" name="Picture 4" descr="http://upload.wikimedia.org/wikipedia/commons/thumb/b/bb/Kat%C3%B3dsugarak_m%C3%A1gneses_mez%C5%91ben%282%29.jpg/150px-Kat%C3%B3dsugarak_m%C3%A1gneses_mez%C5%91ben%282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143000"/>
            <a:ext cx="2514600" cy="1706881"/>
          </a:xfrm>
          <a:prstGeom prst="rect">
            <a:avLst/>
          </a:prstGeom>
          <a:noFill/>
        </p:spPr>
      </p:pic>
      <p:pic>
        <p:nvPicPr>
          <p:cNvPr id="59398" name="Picture 6" descr="http://im0-tub-ru.yandex.net/i?id=149637690-15-72&amp;n=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2971800"/>
            <a:ext cx="2688336" cy="1600200"/>
          </a:xfrm>
          <a:prstGeom prst="rect">
            <a:avLst/>
          </a:prstGeom>
          <a:noFill/>
        </p:spPr>
      </p:pic>
      <p:pic>
        <p:nvPicPr>
          <p:cNvPr id="59400" name="Picture 8" descr="http://im2-tub-ru.yandex.net/i?id=466780528-53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4648200"/>
            <a:ext cx="2771774" cy="1905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0" y="1219200"/>
            <a:ext cx="58674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ru-RU" sz="3200" b="1" dirty="0" smtClean="0">
                <a:solidFill>
                  <a:srgbClr val="FF0000"/>
                </a:solidFill>
              </a:rPr>
              <a:t>1. Открытие катодных лучей </a:t>
            </a:r>
          </a:p>
          <a:p>
            <a:pPr marL="342900" indent="-342900" algn="ctr"/>
            <a:r>
              <a:rPr lang="ru-RU" sz="3200" b="1" dirty="0" smtClean="0">
                <a:solidFill>
                  <a:srgbClr val="FF0000"/>
                </a:solidFill>
              </a:rPr>
              <a:t>(1858-1897, Г. </a:t>
            </a:r>
            <a:r>
              <a:rPr lang="ru-RU" sz="3200" b="1" dirty="0" err="1" smtClean="0">
                <a:solidFill>
                  <a:srgbClr val="FF0000"/>
                </a:solidFill>
              </a:rPr>
              <a:t>Гейслер</a:t>
            </a:r>
            <a:r>
              <a:rPr lang="ru-RU" sz="3200" b="1" dirty="0" smtClean="0">
                <a:solidFill>
                  <a:srgbClr val="FF0000"/>
                </a:solidFill>
              </a:rPr>
              <a:t>, У. </a:t>
            </a:r>
            <a:r>
              <a:rPr lang="ru-RU" sz="3200" b="1" dirty="0" err="1" smtClean="0">
                <a:solidFill>
                  <a:srgbClr val="FF0000"/>
                </a:solidFill>
              </a:rPr>
              <a:t>Крукс</a:t>
            </a:r>
            <a:r>
              <a:rPr lang="ru-RU" sz="3200" b="1" dirty="0" smtClean="0">
                <a:solidFill>
                  <a:srgbClr val="FF0000"/>
                </a:solidFill>
              </a:rPr>
              <a:t>, Д. Томсон);</a:t>
            </a: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52400" y="2895600"/>
            <a:ext cx="57150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3200" b="1" dirty="0" smtClean="0">
                <a:solidFill>
                  <a:srgbClr val="FF0000"/>
                </a:solidFill>
              </a:rPr>
              <a:t>2. Открытие рентгеновских </a:t>
            </a:r>
          </a:p>
          <a:p>
            <a:pPr marL="342900" indent="-342900"/>
            <a:r>
              <a:rPr lang="ru-RU" sz="3200" b="1" dirty="0" smtClean="0">
                <a:solidFill>
                  <a:srgbClr val="FF0000"/>
                </a:solidFill>
              </a:rPr>
              <a:t>лучей  (1895, К.В. Рентген);</a:t>
            </a:r>
          </a:p>
          <a:p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32804" y="425404"/>
            <a:ext cx="8229600" cy="838200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Модели строения атома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8600" y="4267200"/>
            <a:ext cx="297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У. Томсон, 1902 г.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5" name="Picture 5" descr="C:\Users\1\Desktop\Безымянный1.png"/>
          <p:cNvPicPr>
            <a:picLocks noChangeAspect="1" noChangeArrowheads="1"/>
          </p:cNvPicPr>
          <p:nvPr/>
        </p:nvPicPr>
        <p:blipFill>
          <a:blip r:embed="rId2" cstate="print"/>
          <a:srcRect l="2026" t="3364" r="10131" b="5607"/>
          <a:stretch>
            <a:fillRect/>
          </a:stretch>
        </p:blipFill>
        <p:spPr bwMode="auto">
          <a:xfrm>
            <a:off x="304800" y="1828800"/>
            <a:ext cx="2360252" cy="2209800"/>
          </a:xfrm>
          <a:prstGeom prst="rect">
            <a:avLst/>
          </a:prstGeom>
          <a:noFill/>
        </p:spPr>
      </p:pic>
      <p:pic>
        <p:nvPicPr>
          <p:cNvPr id="7" name="Рисунок 6" descr="Модель атома Ф.Ленарда, 1904 г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1676400"/>
            <a:ext cx="2636108" cy="24384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276600" y="4191000"/>
            <a:ext cx="22377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Ф.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Ленард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1904 г.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7" descr="Модель атома Х.Нагаоки, 1904 г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03093" y="1524000"/>
            <a:ext cx="3840907" cy="25908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6248400" y="4114800"/>
            <a:ext cx="23287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Х.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Нагаока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1904 г.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Содержимое 3"/>
          <p:cNvSpPr>
            <a:spLocks noGrp="1"/>
          </p:cNvSpPr>
          <p:nvPr>
            <p:ph sz="half" idx="2"/>
          </p:nvPr>
        </p:nvSpPr>
        <p:spPr>
          <a:xfrm>
            <a:off x="228600" y="6276975"/>
            <a:ext cx="3267075" cy="581025"/>
          </a:xfrm>
        </p:spPr>
        <p:txBody>
          <a:bodyPr>
            <a:normAutofit/>
          </a:bodyPr>
          <a:lstStyle/>
          <a:p>
            <a:pPr eaLnBrk="1" hangingPunct="1"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Джозеф  Джон Томсон</a:t>
            </a:r>
          </a:p>
        </p:txBody>
      </p:sp>
      <p:sp>
        <p:nvSpPr>
          <p:cNvPr id="2054" name="TextBox 5"/>
          <p:cNvSpPr txBox="1">
            <a:spLocks noChangeArrowheads="1"/>
          </p:cNvSpPr>
          <p:nvPr/>
        </p:nvSpPr>
        <p:spPr bwMode="auto">
          <a:xfrm>
            <a:off x="5029200" y="6248400"/>
            <a:ext cx="3429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Corbel" pitchFamily="34" charset="0"/>
              </a:rPr>
              <a:t>«Пудинг с изюмом»</a:t>
            </a:r>
          </a:p>
        </p:txBody>
      </p:sp>
      <p:graphicFrame>
        <p:nvGraphicFramePr>
          <p:cNvPr id="2050" name="Object 7"/>
          <p:cNvGraphicFramePr>
            <a:graphicFrameLocks noChangeAspect="1"/>
          </p:cNvGraphicFramePr>
          <p:nvPr/>
        </p:nvGraphicFramePr>
        <p:xfrm>
          <a:off x="0" y="2362200"/>
          <a:ext cx="3714750" cy="4021138"/>
        </p:xfrm>
        <a:graphic>
          <a:graphicData uri="http://schemas.openxmlformats.org/presentationml/2006/ole">
            <p:oleObj spid="_x0000_s1026" name="Документ" r:id="rId3" imgW="5961086" imgH="2248601" progId="Word.Document.12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114300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Атом состоит из положительного заряда, равномерно распространенного по всему объему атома, и электронов, колеблющихся внутри этого заряда;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1904 г.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228601"/>
            <a:ext cx="8305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</a:rPr>
              <a:t>Модель атома Дж. Дж. Томсона</a:t>
            </a:r>
            <a:endParaRPr lang="ru-RU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12" name="Picture 6" descr="C:\Users\1\Desktop\Безымянный2.png"/>
          <p:cNvPicPr>
            <a:picLocks noChangeAspect="1" noChangeArrowheads="1"/>
          </p:cNvPicPr>
          <p:nvPr/>
        </p:nvPicPr>
        <p:blipFill>
          <a:blip r:embed="rId4" cstate="print"/>
          <a:srcRect l="3039" t="3132" r="6079" b="3132"/>
          <a:stretch>
            <a:fillRect/>
          </a:stretch>
        </p:blipFill>
        <p:spPr bwMode="auto">
          <a:xfrm>
            <a:off x="4953000" y="2514600"/>
            <a:ext cx="3505821" cy="3509415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build="p"/>
      <p:bldP spid="205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Опыт Резерфорда (1910 г.)</a:t>
            </a:r>
            <a:endParaRPr lang="ru-RU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C:\Users\1\Desktop\Rutherfords_exp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447800"/>
            <a:ext cx="8686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Резерфорд Эрнес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0" y="609600"/>
            <a:ext cx="40005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2600" y="5715000"/>
            <a:ext cx="3276600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Эрнест Резерфорд (1871-1937)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364" name="Содержимое 3"/>
          <p:cNvSpPr>
            <a:spLocks noGrp="1"/>
          </p:cNvSpPr>
          <p:nvPr>
            <p:ph sz="half" idx="2"/>
          </p:nvPr>
        </p:nvSpPr>
        <p:spPr>
          <a:xfrm>
            <a:off x="381000" y="5486400"/>
            <a:ext cx="3733800" cy="533400"/>
          </a:xfrm>
        </p:spPr>
        <p:txBody>
          <a:bodyPr>
            <a:normAutofit fontScale="92500"/>
          </a:bodyPr>
          <a:lstStyle/>
          <a:p>
            <a:pPr algn="ctr" eaLnBrk="1" hangingPunct="1">
              <a:buNone/>
            </a:pPr>
            <a:r>
              <a:rPr lang="ru-RU" sz="2400" dirty="0" smtClean="0"/>
              <a:t>Планетарная модель атома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Планетарная, или ядерная модель атома Резерфорда</a:t>
            </a:r>
          </a:p>
          <a:p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10" name="Picture 2" descr="C:\Users\1\Desktop\Готовая курсовая\модель р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600200"/>
            <a:ext cx="3829050" cy="3724275"/>
          </a:xfrm>
          <a:prstGeom prst="rect">
            <a:avLst/>
          </a:prstGeom>
          <a:noFill/>
        </p:spPr>
      </p:pic>
      <p:sp>
        <p:nvSpPr>
          <p:cNvPr id="11" name="Овал 10"/>
          <p:cNvSpPr/>
          <p:nvPr/>
        </p:nvSpPr>
        <p:spPr>
          <a:xfrm>
            <a:off x="1524000" y="2362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971800" y="4114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2133600" y="15240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057400" y="51054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3962400" y="3505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304800" y="2971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429000" y="1981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762000" y="4495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72222E-6 4.44444E-6 C 0.0573 -0.05139 0.13507 -0.03125 0.17362 0.0449 C 0.21216 0.12129 0.19705 0.225 0.13994 0.27638 C 0.08264 0.32777 0.00487 0.30763 -0.03368 0.23148 C -0.07222 0.15509 -0.05711 0.05138 -4.72222E-6 4.44444E-6 Z " pathEditMode="relative" rAng="-2038593" ptsTypes="fffff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" y="138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72222E-6 3.7037E-7 C -0.04827 0.06551 -0.12778 0.06574 -0.17657 0.00139 C -0.2257 -0.06366 -0.22605 -0.16898 -0.17761 -0.23426 C -0.12917 -0.29977 -0.05 -0.30046 -0.00087 -0.23588 C 0.04809 -0.17107 0.04843 -0.06551 4.72222E-6 3.7037E-7 Z " pathEditMode="relative" rAng="8083098" ptsTypes="fffff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-117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167 -0.06112 C -0.02934 -0.06112 0.0625 0.05532 0.0625 0.2 C 0.0625 0.34305 -0.02934 0.46111 -0.14167 0.46111 C -0.25451 0.46111 -0.34583 0.34305 -0.34583 0.2 C -0.34583 0.05532 -0.25451 -0.06112 -0.14167 -0.06112 Z " pathEditMode="relative" rAng="0" ptsTypes="fffff">
                                      <p:cBhvr>
                                        <p:cTn id="5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407 -0.02662 C 0.04827 -0.16204 0.16007 -0.23796 0.26337 -0.19074 C 0.36667 -0.14514 0.4224 0.0037 0.38872 0.13889 C 0.35469 0.27569 0.24341 0.34931 0.14028 0.30301 C 0.03664 0.25741 -0.01892 0.11088 0.01407 -0.02662 Z " pathEditMode="relative" rAng="-47494519" ptsTypes="fffff">
                                      <p:cBhvr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82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29375 -0.36435 C 0.37066 -0.26412 0.37188 -0.09653 0.29549 0.00903 C 0.21875 0.11481 0.09323 0.11967 0.01545 0.01898 C -0.06111 -0.08009 -0.06267 -0.24745 0.01285 -0.35486 C 0.08993 -0.45903 0.21597 -0.4632 0.29375 -0.36435 Z " pathEditMode="relative" rAng="13440725" ptsTypes="fffff">
                                      <p:cBhvr>
                                        <p:cTn id="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" y="191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226 0.00023 C 0.11146 0.01042 0.20747 -0.09792 0.21528 -0.24167 C 0.22222 -0.38565 0.13872 -0.50949 0.0283 -0.51921 C -0.08229 -0.53055 -0.17812 -0.42199 -0.1849 -0.27731 C -0.19236 -0.13449 -0.10851 -0.00833 0.00226 0.00023 Z " pathEditMode="relative" rAng="11034651" ptsTypes="fffff">
                                      <p:cBhvr>
                                        <p:cTn id="63" dur="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-260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1128 0.07477 C -0.05312 0.21041 -0.171 0.27477 -0.27395 0.21782 C -0.37777 0.16111 -0.42639 0.00555 -0.38489 -0.12986 C -0.3434 -0.26528 -0.225 -0.33056 -0.12205 -0.27315 C -0.01909 -0.21667 0.03004 -0.05996 -0.01128 0.07477 Z " pathEditMode="relative" rAng="-4053819" ptsTypes="fffff">
                                      <p:cBhvr>
                                        <p:cTn id="6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" y="-103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path" presetSubtype="0" repeatCount="indefinite" accel="50000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29288 0.36504 C -0.36354 0.25254 -0.35 0.08449 -0.26528 -0.0125 C -0.17917 -0.10602 -0.05347 -0.09075 0.01684 0.02175 C 0.08681 0.13425 0.07396 0.30069 -0.01128 0.39583 C -0.09687 0.49097 -0.22344 0.47662 -0.29288 0.36504 Z " pathEditMode="relative" rAng="13815872" ptsTypes="fffff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-173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6 0.00556 C 0.1066 0.00556 0.1941 0.1213 0.1941 0.26389 C 0.1941 0.40625 0.1066 0.52223 -2.77778E-6 0.52223 C -0.10712 0.52223 -0.19392 0.40625 -0.19392 0.26389 C -0.19392 0.1213 -0.10712 0.00556 -2.77778E-6 0.00556 Z " pathEditMode="relative" rAng="0" ptsTypes="fffff">
                                      <p:cBhvr>
                                        <p:cTn id="6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364" grpId="0" build="p"/>
      <p:bldP spid="7" grpId="0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 autoUpdateAnimBg="0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7" grpId="2" animBg="1"/>
      <p:bldP spid="18" grpId="0" animBg="1"/>
      <p:bldP spid="1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Планетарная модель атома</a:t>
            </a:r>
            <a:endParaRPr lang="ru-RU" sz="4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Tx/>
              <a:buChar char="-"/>
            </a:pP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внутри атома находится положительно заряженное ядро, занимающее ничтожную часть объема атома;</a:t>
            </a:r>
          </a:p>
          <a:p>
            <a:pPr eaLnBrk="1" hangingPunct="1">
              <a:buNone/>
            </a:pPr>
            <a:endParaRPr lang="ru-RU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eaLnBrk="1" hangingPunct="1">
              <a:buFontTx/>
              <a:buChar char="-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весь положительный заряд и почти вся масса атома сосредоточены в ядре;</a:t>
            </a:r>
          </a:p>
          <a:p>
            <a:pPr eaLnBrk="1" hangingPunct="1">
              <a:buFontTx/>
              <a:buChar char="-"/>
            </a:pPr>
            <a:endParaRPr lang="ru-RU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</a:rPr>
              <a:t>-  электроны вращаются вокруг ядра, они нейтрализуют заряд ядра.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7030A0"/>
                </a:solidFill>
              </a:rPr>
              <a:t>Противоречие в планетарной модели атома:</a:t>
            </a:r>
            <a:r>
              <a:rPr lang="ru-RU" sz="4800" b="1" dirty="0" smtClean="0">
                <a:solidFill>
                  <a:srgbClr val="002060"/>
                </a:solidFill>
              </a:rPr>
              <a:t> 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510540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3600" b="1" dirty="0" smtClean="0">
                <a:solidFill>
                  <a:srgbClr val="FF0000"/>
                </a:solidFill>
              </a:rPr>
              <a:t>В соответствии с законами классической электродинамики вращающийся вокруг ядра электрон должен непрерывно испускать электромагнитное излучение, теряя энергию. Вследствие этого радиус орбиты электрона должен быстро уменьшаться, и рассчитанное из этих представлений время жизни атома, оказывалось бы ничтожно малым, что не соответствует действительности. 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Современные модели атома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0" name="Picture 2" descr="http://img713.imageshack.us/img713/2797/atom2.jpg"/>
          <p:cNvPicPr>
            <a:picLocks noChangeAspect="1" noChangeArrowheads="1"/>
          </p:cNvPicPr>
          <p:nvPr/>
        </p:nvPicPr>
        <p:blipFill>
          <a:blip r:embed="rId2" cstate="print"/>
          <a:srcRect r="6162"/>
          <a:stretch>
            <a:fillRect/>
          </a:stretch>
        </p:blipFill>
        <p:spPr bwMode="auto">
          <a:xfrm>
            <a:off x="0" y="990600"/>
            <a:ext cx="4854038" cy="5105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172200" y="1371600"/>
            <a:ext cx="198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Атом</a:t>
            </a:r>
            <a:endParaRPr lang="ru-RU" sz="3600" b="1" dirty="0">
              <a:solidFill>
                <a:srgbClr val="FF0000"/>
              </a:solidFill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7543800" y="2057400"/>
            <a:ext cx="6858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6400800" y="2057400"/>
            <a:ext cx="304800" cy="6096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562600" y="2667000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ядро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39000" y="2667000"/>
            <a:ext cx="1905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электроны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</a:rPr>
              <a:t>е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</a:rPr>
              <a:t>-</a:t>
            </a:r>
            <a:endParaRPr lang="ru-RU" sz="2800" b="1" dirty="0">
              <a:solidFill>
                <a:srgbClr val="FF0000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5486400" y="3200400"/>
            <a:ext cx="533400" cy="76200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6324600" y="3200400"/>
            <a:ext cx="533400" cy="68580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800600" y="4038600"/>
            <a:ext cx="13716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протоны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00800" y="4038600"/>
            <a:ext cx="16764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нейтроны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n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</a:rPr>
              <a:t>0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81600" y="5029200"/>
            <a:ext cx="3810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число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число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3" grpId="0"/>
      <p:bldP spid="14" grpId="0"/>
      <p:bldP spid="26" grpId="0"/>
      <p:bldP spid="29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Строение ядра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0" y="838200"/>
            <a:ext cx="6096000" cy="5181600"/>
          </a:xfrm>
        </p:spPr>
        <p:txBody>
          <a:bodyPr>
            <a:normAutofit fontScale="85000" lnSpcReduction="10000"/>
          </a:bodyPr>
          <a:lstStyle/>
          <a:p>
            <a:r>
              <a:rPr lang="ru-RU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Протоны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i="1" dirty="0" smtClean="0">
                <a:solidFill>
                  <a:srgbClr val="FF0000"/>
                </a:solidFill>
              </a:rPr>
              <a:t>– </a:t>
            </a:r>
            <a:r>
              <a:rPr lang="ru-RU" dirty="0" smtClean="0">
                <a:solidFill>
                  <a:srgbClr val="7030A0"/>
                </a:solidFill>
              </a:rPr>
              <a:t>это частицы с положительным зарядом +1 (в условных единицах) и относительной массой, равной ~1. </a:t>
            </a:r>
            <a:endParaRPr lang="en-US" dirty="0" smtClean="0">
              <a:solidFill>
                <a:srgbClr val="7030A0"/>
              </a:solidFill>
            </a:endParaRPr>
          </a:p>
          <a:p>
            <a:r>
              <a:rPr lang="ru-RU" dirty="0" smtClean="0">
                <a:solidFill>
                  <a:srgbClr val="7030A0"/>
                </a:solidFill>
              </a:rPr>
              <a:t>Протон обозначается латинской буквой </a:t>
            </a:r>
            <a:r>
              <a:rPr lang="en-US" dirty="0" smtClean="0">
                <a:solidFill>
                  <a:srgbClr val="FF0000"/>
                </a:solidFill>
              </a:rPr>
              <a:t>p</a:t>
            </a:r>
            <a:r>
              <a:rPr lang="en-US" baseline="30000" dirty="0" smtClean="0">
                <a:solidFill>
                  <a:srgbClr val="FF0000"/>
                </a:solidFill>
              </a:rPr>
              <a:t>+</a:t>
            </a:r>
            <a:r>
              <a:rPr lang="ru-RU" dirty="0" smtClean="0">
                <a:solidFill>
                  <a:srgbClr val="FF0000"/>
                </a:solidFill>
              </a:rPr>
              <a:t> (или </a:t>
            </a:r>
            <a:r>
              <a:rPr lang="en-US" baseline="-25000" dirty="0" smtClean="0">
                <a:solidFill>
                  <a:srgbClr val="FF0000"/>
                </a:solidFill>
              </a:rPr>
              <a:t>1</a:t>
            </a:r>
            <a:r>
              <a:rPr lang="ru-RU" dirty="0" err="1" smtClean="0">
                <a:solidFill>
                  <a:srgbClr val="FF0000"/>
                </a:solidFill>
              </a:rPr>
              <a:t>р</a:t>
            </a:r>
            <a:r>
              <a:rPr lang="ru-RU" dirty="0" smtClean="0">
                <a:solidFill>
                  <a:srgbClr val="FF0000"/>
                </a:solidFill>
              </a:rPr>
              <a:t>).</a:t>
            </a:r>
          </a:p>
          <a:p>
            <a:r>
              <a:rPr lang="ru-RU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Нейтроны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– </a:t>
            </a:r>
            <a:r>
              <a:rPr lang="ru-RU" dirty="0" smtClean="0">
                <a:solidFill>
                  <a:srgbClr val="7030A0"/>
                </a:solidFill>
              </a:rPr>
              <a:t>это </a:t>
            </a:r>
            <a:r>
              <a:rPr lang="ru-RU" dirty="0" err="1" smtClean="0">
                <a:solidFill>
                  <a:srgbClr val="7030A0"/>
                </a:solidFill>
              </a:rPr>
              <a:t>электронейтральные</a:t>
            </a:r>
            <a:r>
              <a:rPr lang="ru-RU" dirty="0" smtClean="0">
                <a:solidFill>
                  <a:srgbClr val="7030A0"/>
                </a:solidFill>
              </a:rPr>
              <a:t> (незаряженные) частицы с относительной массой, </a:t>
            </a:r>
          </a:p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</a:rPr>
              <a:t>     также равной ~1. </a:t>
            </a:r>
          </a:p>
          <a:p>
            <a:r>
              <a:rPr lang="ru-RU" dirty="0" smtClean="0">
                <a:solidFill>
                  <a:srgbClr val="7030A0"/>
                </a:solidFill>
              </a:rPr>
              <a:t>Нейтрон обозначается латинской буквой </a:t>
            </a:r>
            <a:r>
              <a:rPr lang="en-US" dirty="0" smtClean="0">
                <a:solidFill>
                  <a:srgbClr val="FF0000"/>
                </a:solidFill>
              </a:rPr>
              <a:t>n</a:t>
            </a:r>
            <a:r>
              <a:rPr lang="en-US" baseline="30000" dirty="0" smtClean="0">
                <a:solidFill>
                  <a:srgbClr val="FF0000"/>
                </a:solidFill>
              </a:rPr>
              <a:t>0</a:t>
            </a:r>
            <a:r>
              <a:rPr lang="en-US" dirty="0" smtClean="0">
                <a:solidFill>
                  <a:srgbClr val="FF0000"/>
                </a:solidFill>
              </a:rPr>
              <a:t> (</a:t>
            </a:r>
            <a:r>
              <a:rPr lang="ru-RU" dirty="0" smtClean="0">
                <a:solidFill>
                  <a:srgbClr val="FF0000"/>
                </a:solidFill>
              </a:rPr>
              <a:t>или </a:t>
            </a:r>
            <a:r>
              <a:rPr lang="en-US" baseline="-25000" dirty="0" smtClean="0">
                <a:solidFill>
                  <a:srgbClr val="FF0000"/>
                </a:solidFill>
              </a:rPr>
              <a:t>0</a:t>
            </a:r>
            <a:r>
              <a:rPr lang="en-US" dirty="0" smtClean="0">
                <a:solidFill>
                  <a:srgbClr val="FF0000"/>
                </a:solidFill>
              </a:rPr>
              <a:t>n).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514600" y="27432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1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14600" y="518160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1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800600" y="5257800"/>
            <a:ext cx="3276600" cy="609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1143000" y="5943600"/>
            <a:ext cx="77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</a:rPr>
              <a:t>           </a:t>
            </a:r>
            <a:r>
              <a:rPr lang="ru-RU" sz="3600" b="1" dirty="0" smtClean="0">
                <a:solidFill>
                  <a:srgbClr val="FF0000"/>
                </a:solidFill>
              </a:rPr>
              <a:t>заряд ядра = число протонов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23566" name="Picture 14" descr="http://botinok.co.il/sites/default/files/images/f60a5570a7f10006bc69d2f5589505b2_1_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219200"/>
            <a:ext cx="2776758" cy="23622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17" grpId="0"/>
      <p:bldP spid="18" grpId="0" animBg="1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6613"/>
            <a:ext cx="9144000" cy="2820987"/>
          </a:xfrm>
        </p:spPr>
        <p:txBody>
          <a:bodyPr>
            <a:normAutofit fontScale="92500" lnSpcReduction="20000"/>
          </a:bodyPr>
          <a:lstStyle/>
          <a:p>
            <a:pPr marL="0" indent="0" algn="ctr" eaLnBrk="1" hangingPunct="1">
              <a:lnSpc>
                <a:spcPct val="90000"/>
              </a:lnSpc>
              <a:buFontTx/>
              <a:buNone/>
            </a:pPr>
            <a:endParaRPr lang="ru-RU" sz="3000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0" indent="0" algn="ctr" eaLnBrk="1" hangingPunct="1">
              <a:lnSpc>
                <a:spcPct val="90000"/>
              </a:lnSpc>
              <a:buFontTx/>
              <a:buNone/>
            </a:pPr>
            <a:r>
              <a:rPr lang="ru-RU" sz="3000" dirty="0" smtClean="0">
                <a:solidFill>
                  <a:srgbClr val="7030A0"/>
                </a:solidFill>
                <a:latin typeface="Times New Roman" pitchFamily="18" charset="0"/>
              </a:rPr>
              <a:t>Сумма чисел протонов и нейтронов в атоме называется </a:t>
            </a:r>
          </a:p>
          <a:p>
            <a:pPr marL="0" indent="0" algn="ctr" eaLnBrk="1" hangingPunct="1">
              <a:lnSpc>
                <a:spcPct val="90000"/>
              </a:lnSpc>
              <a:buFontTx/>
              <a:buNone/>
            </a:pPr>
            <a:r>
              <a:rPr lang="ru-RU" sz="3000" b="1" u="sng" dirty="0" smtClean="0">
                <a:solidFill>
                  <a:srgbClr val="7030A0"/>
                </a:solidFill>
                <a:latin typeface="Times New Roman" pitchFamily="18" charset="0"/>
              </a:rPr>
              <a:t>массовым числом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5800" dirty="0" smtClean="0">
                <a:solidFill>
                  <a:srgbClr val="7030A0"/>
                </a:solidFill>
                <a:latin typeface="Times New Roman" pitchFamily="18" charset="0"/>
              </a:rPr>
              <a:t>Z </a:t>
            </a:r>
            <a:r>
              <a:rPr lang="ru-RU" sz="5800" dirty="0" smtClean="0">
                <a:solidFill>
                  <a:srgbClr val="7030A0"/>
                </a:solidFill>
                <a:latin typeface="Times New Roman" pitchFamily="18" charset="0"/>
              </a:rPr>
              <a:t>  </a:t>
            </a:r>
            <a:r>
              <a:rPr lang="en-US" sz="5800" dirty="0" smtClean="0">
                <a:solidFill>
                  <a:srgbClr val="7030A0"/>
                </a:solidFill>
                <a:latin typeface="Times New Roman" pitchFamily="18" charset="0"/>
              </a:rPr>
              <a:t>+</a:t>
            </a:r>
            <a:r>
              <a:rPr lang="ru-RU" sz="5800" dirty="0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5800" dirty="0" smtClean="0">
                <a:solidFill>
                  <a:srgbClr val="7030A0"/>
                </a:solidFill>
                <a:latin typeface="Times New Roman" pitchFamily="18" charset="0"/>
              </a:rPr>
              <a:t> N </a:t>
            </a:r>
            <a:r>
              <a:rPr lang="ru-RU" sz="5800" dirty="0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5800" dirty="0" smtClean="0">
                <a:solidFill>
                  <a:srgbClr val="7030A0"/>
                </a:solidFill>
                <a:latin typeface="Times New Roman" pitchFamily="18" charset="0"/>
              </a:rPr>
              <a:t>= </a:t>
            </a:r>
            <a:r>
              <a:rPr lang="ru-RU" sz="5800" dirty="0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5800" dirty="0" smtClean="0">
                <a:solidFill>
                  <a:srgbClr val="7030A0"/>
                </a:solidFill>
                <a:latin typeface="Times New Roman" pitchFamily="18" charset="0"/>
              </a:rPr>
              <a:t>A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</a:rPr>
              <a:t>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09800" y="2514600"/>
            <a:ext cx="13716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</a:rPr>
              <a:t>число  протонов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38600" y="2590800"/>
            <a:ext cx="13716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</a:rPr>
              <a:t>число  нейтронов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62600" y="2514600"/>
            <a:ext cx="13716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</a:rPr>
              <a:t>Массовое число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3400" y="3810000"/>
            <a:ext cx="8305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Из этой формулы можно определить:</a:t>
            </a:r>
          </a:p>
          <a:p>
            <a:pPr algn="ctr"/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sz="6600" dirty="0" smtClean="0">
                <a:solidFill>
                  <a:srgbClr val="FF0000"/>
                </a:solidFill>
                <a:latin typeface="Times New Roman" pitchFamily="18" charset="0"/>
              </a:rPr>
              <a:t>N</a:t>
            </a:r>
            <a:r>
              <a:rPr lang="ru-RU" sz="6600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6600" dirty="0" smtClean="0">
                <a:solidFill>
                  <a:srgbClr val="FF0000"/>
                </a:solidFill>
                <a:latin typeface="Times New Roman" pitchFamily="18" charset="0"/>
              </a:rPr>
              <a:t> = </a:t>
            </a:r>
            <a:r>
              <a:rPr lang="ru-RU" sz="6600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6600" dirty="0" smtClean="0">
                <a:solidFill>
                  <a:srgbClr val="FF0000"/>
                </a:solidFill>
                <a:latin typeface="Times New Roman" pitchFamily="18" charset="0"/>
              </a:rPr>
              <a:t>A  </a:t>
            </a:r>
            <a:r>
              <a:rPr lang="ru-RU" sz="6600" dirty="0" smtClean="0">
                <a:solidFill>
                  <a:srgbClr val="FF0000"/>
                </a:solidFill>
                <a:latin typeface="Times New Roman" pitchFamily="18" charset="0"/>
              </a:rPr>
              <a:t>-</a:t>
            </a:r>
            <a:r>
              <a:rPr lang="en-US" sz="6600" dirty="0" smtClean="0">
                <a:solidFill>
                  <a:srgbClr val="FF0000"/>
                </a:solidFill>
                <a:latin typeface="Times New Roman" pitchFamily="18" charset="0"/>
              </a:rPr>
              <a:t>  Z</a:t>
            </a:r>
            <a:endParaRPr lang="en-US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286000" y="152400"/>
            <a:ext cx="4876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Строение ядра</a:t>
            </a:r>
            <a:endParaRPr lang="ru-RU" sz="44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  <p:bldP spid="4" grpId="0"/>
      <p:bldP spid="5" grpId="0"/>
      <p:bldP spid="6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1\Desktop\кислород1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25766"/>
          <a:stretch>
            <a:fillRect/>
          </a:stretch>
        </p:blipFill>
        <p:spPr bwMode="auto">
          <a:xfrm>
            <a:off x="3429000" y="2472629"/>
            <a:ext cx="2438400" cy="1642171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 flipH="1" flipV="1">
            <a:off x="2819400" y="1981200"/>
            <a:ext cx="1066800" cy="6858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>
            <a:off x="2819400" y="3962400"/>
            <a:ext cx="1143000" cy="5334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H="1">
            <a:off x="5791200" y="3429000"/>
            <a:ext cx="9906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990600" y="1600200"/>
            <a:ext cx="228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Массовое число (А)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2000" y="4495800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Порядковый номер (</a:t>
            </a: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29400" y="2590800"/>
            <a:ext cx="228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Символ химического элемента кислорода</a:t>
            </a:r>
            <a:endParaRPr lang="ru-R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85800" y="228600"/>
            <a:ext cx="8153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ОБОЗНАЧЕНИЕ ХИМИЧЕСКОГО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СИМВОЛА ЭЛЕМЕНТА</a:t>
            </a:r>
            <a:endParaRPr lang="ru-RU" sz="2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ИЗОТОПЫ?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 descr="http://xreferat.ru/image/108/1307216264_9.gif"/>
          <p:cNvPicPr>
            <a:picLocks noChangeAspect="1" noChangeArrowheads="1"/>
          </p:cNvPicPr>
          <p:nvPr/>
        </p:nvPicPr>
        <p:blipFill>
          <a:blip r:embed="rId2" cstate="print"/>
          <a:srcRect l="47691" t="22632" r="5961" b="9807"/>
          <a:stretch>
            <a:fillRect/>
          </a:stretch>
        </p:blipFill>
        <p:spPr bwMode="auto">
          <a:xfrm>
            <a:off x="2133600" y="2438400"/>
            <a:ext cx="1455301" cy="16764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828800" y="3505200"/>
            <a:ext cx="60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00B050"/>
                </a:solidFill>
              </a:rPr>
              <a:t>6</a:t>
            </a:r>
            <a:endParaRPr lang="ru-RU" sz="4800" b="1" dirty="0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57799" y="3470464"/>
            <a:ext cx="4755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B050"/>
                </a:solidFill>
              </a:rPr>
              <a:t>6</a:t>
            </a:r>
            <a:endParaRPr lang="ru-RU" sz="4400" b="1" dirty="0">
              <a:solidFill>
                <a:srgbClr val="00B050"/>
              </a:solidFill>
            </a:endParaRPr>
          </a:p>
        </p:txBody>
      </p:sp>
      <p:pic>
        <p:nvPicPr>
          <p:cNvPr id="10" name="Picture 2" descr="http://xreferat.ru/image/108/1307216264_9.gif"/>
          <p:cNvPicPr>
            <a:picLocks noChangeAspect="1" noChangeArrowheads="1"/>
          </p:cNvPicPr>
          <p:nvPr/>
        </p:nvPicPr>
        <p:blipFill>
          <a:blip r:embed="rId2" cstate="print"/>
          <a:srcRect l="47691" t="22632" r="5961" b="9807"/>
          <a:stretch>
            <a:fillRect/>
          </a:stretch>
        </p:blipFill>
        <p:spPr bwMode="auto">
          <a:xfrm>
            <a:off x="5638800" y="2362200"/>
            <a:ext cx="1531408" cy="176407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676400" y="2133601"/>
            <a:ext cx="1295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B050"/>
                </a:solidFill>
              </a:rPr>
              <a:t>12</a:t>
            </a:r>
            <a:endParaRPr lang="ru-RU" sz="4400" b="1" dirty="0">
              <a:solidFill>
                <a:srgbClr val="00B05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81599" y="2251264"/>
            <a:ext cx="10303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B050"/>
                </a:solidFill>
              </a:rPr>
              <a:t>13</a:t>
            </a:r>
            <a:endParaRPr lang="ru-RU" sz="4400" b="1" dirty="0">
              <a:solidFill>
                <a:srgbClr val="00B05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8600" y="3200400"/>
            <a:ext cx="8763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Разновидности атомов одного и того же химического элемента, которые имеют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одинаковый заряд ядра, но разную массу (массовое число), </a:t>
            </a:r>
            <a:r>
              <a:rPr lang="ru-RU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называют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изотопами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9" dur="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F3F6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F3F6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" dur="5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3" dur="50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F3F6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F3F6C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8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6463E-6 L -0.00347 -0.2681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34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33333E-6 -1.18205E-6 L -0.0125 -0.2771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" y="-13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33333E-6 -4.40435E-6 L -0.00834 -0.294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-147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6463E-6 L -0.00347 -0.268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134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1.00856E-6 L -0.00833 -0.260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-130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33333E-6 -2.39186E-6 L 3.33333E-6 -0.2607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7" grpId="0"/>
      <p:bldP spid="7" grpId="1"/>
      <p:bldP spid="7" grpId="2"/>
      <p:bldP spid="9" grpId="0"/>
      <p:bldP spid="9" grpId="1"/>
      <p:bldP spid="9" grpId="2"/>
      <p:bldP spid="11" grpId="0"/>
      <p:bldP spid="11" grpId="1"/>
      <p:bldP spid="11" grpId="2"/>
      <p:bldP spid="13" grpId="0"/>
      <p:bldP spid="13" grpId="1"/>
      <p:bldP spid="13" grpId="2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304800"/>
            <a:ext cx="8001000" cy="5897563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3500" b="1" dirty="0" smtClean="0">
                <a:solidFill>
                  <a:srgbClr val="FF0000"/>
                </a:solidFill>
              </a:rPr>
              <a:t>Ядерная реакция</a:t>
            </a:r>
            <a:r>
              <a:rPr lang="ru-RU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превращение атомных ядер в результате их взаимодействия с элементарными частицами или друг с другом.</a:t>
            </a:r>
          </a:p>
          <a:p>
            <a:pPr algn="just">
              <a:buNone/>
            </a:pPr>
            <a:endParaRPr lang="ru-RU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3500" b="1" dirty="0" smtClean="0">
                <a:solidFill>
                  <a:srgbClr val="FF0000"/>
                </a:solidFill>
              </a:rPr>
              <a:t>Радиоактивность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явление самопроизвольного распада атомов неустойчивых (радиоактивных) элементов с образованием атомов других химических элементов, сопровождающееся испусканием ядерного излучения в виде альфа-частиц, бета-лучей или гамма-лучей.</a:t>
            </a:r>
            <a:endParaRPr lang="ru-RU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457200" y="1066800"/>
            <a:ext cx="86868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Электроны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(обозначаются е</a:t>
            </a:r>
            <a:r>
              <a:rPr lang="en-US" sz="3200" b="1" baseline="30000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) – это частицы с отрицательным зарядом -1 (в условных единицах) и относительной массой, равной 1/1837 массы протона.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" y="3657600"/>
            <a:ext cx="8001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Число электронов в атоме</a:t>
            </a:r>
          </a:p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 = </a:t>
            </a:r>
          </a:p>
          <a:p>
            <a:pPr algn="ctr"/>
            <a:r>
              <a:rPr lang="ru-RU" sz="5400" dirty="0" smtClean="0">
                <a:solidFill>
                  <a:srgbClr val="FF0000"/>
                </a:solidFill>
              </a:rPr>
              <a:t>число протонов в ядре 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0" y="0"/>
            <a:ext cx="4724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Электроны</a:t>
            </a:r>
            <a:endParaRPr lang="ru-RU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ОБОБЩЕНИЕ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5105400"/>
          </a:xfrm>
        </p:spPr>
        <p:txBody>
          <a:bodyPr>
            <a:normAutofit fontScale="925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Электроны, протоны и нейтроны являются элементарными частицами, из которых состоит атом.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Изучение строения атома позволило дать новое (современное) определение понятия «атом».</a:t>
            </a:r>
          </a:p>
          <a:p>
            <a:pPr marL="0" indent="0" algn="ctr">
              <a:buNone/>
            </a:pPr>
            <a:r>
              <a:rPr lang="ru-RU" sz="3500" b="1" u="sng" dirty="0" smtClean="0">
                <a:solidFill>
                  <a:srgbClr val="FF0000"/>
                </a:solidFill>
              </a:rPr>
              <a:t>Атом</a:t>
            </a:r>
            <a:r>
              <a:rPr lang="ru-RU" sz="3500" dirty="0" smtClean="0">
                <a:solidFill>
                  <a:srgbClr val="FF0000"/>
                </a:solidFill>
              </a:rPr>
              <a:t> </a:t>
            </a:r>
            <a:r>
              <a:rPr lang="ru-RU" sz="3500" b="1" dirty="0" smtClean="0">
                <a:solidFill>
                  <a:srgbClr val="FF0000"/>
                </a:solidFill>
              </a:rPr>
              <a:t>– это </a:t>
            </a:r>
            <a:r>
              <a:rPr lang="ru-RU" sz="3500" b="1" dirty="0" err="1" smtClean="0">
                <a:solidFill>
                  <a:srgbClr val="FF0000"/>
                </a:solidFill>
              </a:rPr>
              <a:t>электронейтральная</a:t>
            </a:r>
            <a:r>
              <a:rPr lang="ru-RU" sz="3500" b="1" dirty="0" smtClean="0">
                <a:solidFill>
                  <a:srgbClr val="FF0000"/>
                </a:solidFill>
              </a:rPr>
              <a:t> химически неделимая частица, состоящая из положительно заряженного ядра и движущихся вокруг него отрицательно заряженных электронов.</a:t>
            </a:r>
            <a:endParaRPr lang="ru-RU" sz="35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3886200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rgbClr val="7030A0"/>
                </a:solidFill>
              </a:rPr>
              <a:t>Положительный заряд ядра является главной характеристикой атома (элемента).</a:t>
            </a:r>
          </a:p>
          <a:p>
            <a:pPr marL="1588" indent="-1588">
              <a:buNone/>
            </a:pPr>
            <a:r>
              <a:rPr lang="ru-RU" b="1" dirty="0" smtClean="0"/>
              <a:t>	</a:t>
            </a:r>
            <a:r>
              <a:rPr lang="ru-RU" b="1" u="sng" dirty="0" smtClean="0">
                <a:solidFill>
                  <a:srgbClr val="FF0000"/>
                </a:solidFill>
              </a:rPr>
              <a:t>Химический элемент </a:t>
            </a:r>
            <a:r>
              <a:rPr lang="ru-RU" b="1" dirty="0" smtClean="0">
                <a:solidFill>
                  <a:srgbClr val="FF0000"/>
                </a:solidFill>
              </a:rPr>
              <a:t>– это вид атомов с одинаковым зарядом ядра.</a:t>
            </a:r>
          </a:p>
          <a:p>
            <a:pPr marL="1588" indent="-1588" algn="ctr">
              <a:buNone/>
            </a:pPr>
            <a:r>
              <a:rPr lang="ru-RU" b="1" u="sng" dirty="0" smtClean="0">
                <a:solidFill>
                  <a:srgbClr val="FF0000"/>
                </a:solidFill>
              </a:rPr>
              <a:t>Современная формулировка Периодического закона - </a:t>
            </a:r>
            <a:r>
              <a:rPr lang="ru-RU" b="1" dirty="0" smtClean="0">
                <a:solidFill>
                  <a:srgbClr val="7030A0"/>
                </a:solidFill>
              </a:rPr>
              <a:t>Свойства химических элементов, а также образованных ими веществ находятся в периодической зависимости от зарядов атомных ядер.</a:t>
            </a:r>
          </a:p>
          <a:p>
            <a:pPr marL="1588" indent="-1588"/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Физический смысл атомного (порядкового) номера </a:t>
            </a:r>
            <a:r>
              <a:rPr lang="ru-RU" b="1" dirty="0" smtClean="0">
                <a:solidFill>
                  <a:srgbClr val="7030A0"/>
                </a:solidFill>
              </a:rPr>
              <a:t>элемента в периодической системе элементов: </a:t>
            </a:r>
          </a:p>
          <a:p>
            <a:pPr marL="1588" indent="-1588">
              <a:buNone/>
            </a:pPr>
            <a:endParaRPr lang="ru-RU" b="1" dirty="0" smtClean="0">
              <a:solidFill>
                <a:srgbClr val="002060"/>
              </a:solidFill>
            </a:endParaRPr>
          </a:p>
          <a:p>
            <a:pPr marL="1588" indent="-1588">
              <a:buNone/>
            </a:pPr>
            <a:endParaRPr lang="ru-RU" b="1" dirty="0" smtClean="0">
              <a:solidFill>
                <a:srgbClr val="002060"/>
              </a:solidFill>
            </a:endParaRPr>
          </a:p>
          <a:p>
            <a:pPr marL="1588" indent="-1588">
              <a:buNone/>
            </a:pPr>
            <a:endParaRPr lang="ru-RU" b="1" dirty="0" smtClean="0">
              <a:solidFill>
                <a:srgbClr val="002060"/>
              </a:solidFill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0" y="454967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Атомный (порядковый) номер элемента = 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= число протонов в ядре = 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= заряд ядра атома =</a:t>
            </a:r>
          </a:p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= число электронов в атоме.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67000" y="1"/>
            <a:ext cx="3659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</a:rPr>
              <a:t>ОБОБЩЕНИЕ</a:t>
            </a:r>
            <a:endParaRPr lang="ru-RU" sz="48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Закрепление: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219200"/>
            <a:ext cx="8839200" cy="4906963"/>
          </a:xfrm>
        </p:spPr>
        <p:txBody>
          <a:bodyPr>
            <a:noAutofit/>
          </a:bodyPr>
          <a:lstStyle/>
          <a:p>
            <a:pPr algn="just"/>
            <a:r>
              <a:rPr lang="ru-RU" dirty="0" smtClean="0">
                <a:solidFill>
                  <a:srgbClr val="002060"/>
                </a:solidFill>
              </a:rPr>
              <a:t>Ядро атома некоторого химического элемента содержит 16 нейтронов, а электронная оболочка этого атома – 15 электронов. Запишите знак химического элемента, его название и укажите заряд ядра, массовое число.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Медь имеет изотопы с массовым числом 65 и 63. Укажите для каждого изотопа порядковый номер, число протонов и нейтронов, заряд ядра атома.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990600"/>
            <a:ext cx="8839200" cy="5135563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002060"/>
                </a:solidFill>
              </a:rPr>
              <a:t>Кислород имеет изотопы: </a:t>
            </a:r>
            <a:r>
              <a:rPr lang="ru-RU" sz="3600" baseline="30000" dirty="0" smtClean="0">
                <a:solidFill>
                  <a:srgbClr val="002060"/>
                </a:solidFill>
              </a:rPr>
              <a:t>16</a:t>
            </a:r>
            <a:r>
              <a:rPr lang="ru-RU" sz="3600" dirty="0" smtClean="0">
                <a:solidFill>
                  <a:srgbClr val="002060"/>
                </a:solidFill>
              </a:rPr>
              <a:t>О, </a:t>
            </a:r>
            <a:r>
              <a:rPr lang="ru-RU" sz="3600" baseline="30000" dirty="0" smtClean="0">
                <a:solidFill>
                  <a:srgbClr val="002060"/>
                </a:solidFill>
              </a:rPr>
              <a:t>17</a:t>
            </a:r>
            <a:r>
              <a:rPr lang="ru-RU" sz="3600" dirty="0" smtClean="0">
                <a:solidFill>
                  <a:srgbClr val="002060"/>
                </a:solidFill>
              </a:rPr>
              <a:t>О, </a:t>
            </a:r>
            <a:r>
              <a:rPr lang="ru-RU" sz="3600" baseline="30000" dirty="0" smtClean="0">
                <a:solidFill>
                  <a:srgbClr val="002060"/>
                </a:solidFill>
              </a:rPr>
              <a:t>18</a:t>
            </a:r>
            <a:r>
              <a:rPr lang="ru-RU" sz="3600" dirty="0" smtClean="0">
                <a:solidFill>
                  <a:srgbClr val="002060"/>
                </a:solidFill>
              </a:rPr>
              <a:t>О. Укажите для каждого изотопа порядковый номер, число протонов и нейтронов, заряд ядра атома.</a:t>
            </a:r>
          </a:p>
          <a:p>
            <a:r>
              <a:rPr lang="ru-RU" sz="3600" dirty="0" smtClean="0">
                <a:solidFill>
                  <a:srgbClr val="002060"/>
                </a:solidFill>
              </a:rPr>
              <a:t>Массовое число атома некоторого изотопа равно 127. В электронной оболочке атома содержится 53 электрона. Какой это элемент, сколько протонов и нейтронов содержится в ядре атома?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Закрепление: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8E0D8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795</Words>
  <Application>Microsoft Office PowerPoint</Application>
  <PresentationFormat>Экран (4:3)</PresentationFormat>
  <Paragraphs>117</Paragraphs>
  <Slides>21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Office Theme</vt:lpstr>
      <vt:lpstr>Документ</vt:lpstr>
      <vt:lpstr>«Ядро атома. Порядковый номер элемента. Изотопы»</vt:lpstr>
      <vt:lpstr>Историческая справка</vt:lpstr>
      <vt:lpstr>Экспериментально реальность атомов подтвердил английский химик Джон Дальтон(1808 г.) : </vt:lpstr>
      <vt:lpstr>ДОКАЗАТЕЛЬСТВА СЛОЖНОГО СТРОЕНИЯ АТОМА</vt:lpstr>
      <vt:lpstr>Слайд 5</vt:lpstr>
      <vt:lpstr>Слайд 6</vt:lpstr>
      <vt:lpstr>Опыт Резерфорда (1910 г.)</vt:lpstr>
      <vt:lpstr>Эрнест Резерфорд (1871-1937)</vt:lpstr>
      <vt:lpstr>Планетарная модель атома</vt:lpstr>
      <vt:lpstr>Противоречие в планетарной модели атома: </vt:lpstr>
      <vt:lpstr>Современные модели атома</vt:lpstr>
      <vt:lpstr>Строение ядра</vt:lpstr>
      <vt:lpstr>Слайд 13</vt:lpstr>
      <vt:lpstr>Слайд 14</vt:lpstr>
      <vt:lpstr>ИЗОТОПЫ?</vt:lpstr>
      <vt:lpstr>Слайд 16</vt:lpstr>
      <vt:lpstr>Слайд 17</vt:lpstr>
      <vt:lpstr>ОБОБЩЕНИЕ</vt:lpstr>
      <vt:lpstr>Слайд 19</vt:lpstr>
      <vt:lpstr>Закрепление:</vt:lpstr>
      <vt:lpstr>Закрепление: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«Ядро атома. Порядковый номер элемента. Изотопы»</dc:title>
  <dc:creator>1</dc:creator>
  <cp:lastModifiedBy>RePack by SPecialiST</cp:lastModifiedBy>
  <cp:revision>18</cp:revision>
  <dcterms:created xsi:type="dcterms:W3CDTF">2013-03-25T15:08:19Z</dcterms:created>
  <dcterms:modified xsi:type="dcterms:W3CDTF">2013-04-24T15:38:51Z</dcterms:modified>
</cp:coreProperties>
</file>