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323" r:id="rId2"/>
    <p:sldId id="280" r:id="rId3"/>
    <p:sldId id="284" r:id="rId4"/>
    <p:sldId id="282" r:id="rId5"/>
    <p:sldId id="318" r:id="rId6"/>
    <p:sldId id="319" r:id="rId7"/>
    <p:sldId id="320" r:id="rId8"/>
    <p:sldId id="321" r:id="rId9"/>
    <p:sldId id="283" r:id="rId10"/>
    <p:sldId id="285" r:id="rId11"/>
    <p:sldId id="322" r:id="rId12"/>
    <p:sldId id="286" r:id="rId13"/>
    <p:sldId id="287" r:id="rId14"/>
    <p:sldId id="288" r:id="rId15"/>
    <p:sldId id="291" r:id="rId16"/>
    <p:sldId id="303" r:id="rId17"/>
    <p:sldId id="292" r:id="rId18"/>
    <p:sldId id="293" r:id="rId19"/>
    <p:sldId id="300" r:id="rId20"/>
    <p:sldId id="298" r:id="rId21"/>
    <p:sldId id="302" r:id="rId22"/>
    <p:sldId id="304" r:id="rId23"/>
    <p:sldId id="264" r:id="rId24"/>
    <p:sldId id="259" r:id="rId25"/>
    <p:sldId id="301" r:id="rId26"/>
    <p:sldId id="296" r:id="rId27"/>
    <p:sldId id="297" r:id="rId28"/>
    <p:sldId id="299" r:id="rId29"/>
    <p:sldId id="305" r:id="rId30"/>
    <p:sldId id="311" r:id="rId31"/>
    <p:sldId id="306" r:id="rId32"/>
    <p:sldId id="312" r:id="rId33"/>
    <p:sldId id="313" r:id="rId34"/>
    <p:sldId id="314" r:id="rId35"/>
    <p:sldId id="315" r:id="rId36"/>
    <p:sldId id="307" r:id="rId37"/>
    <p:sldId id="309" r:id="rId38"/>
    <p:sldId id="310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66"/>
    <a:srgbClr val="FF9900"/>
    <a:srgbClr val="FFFF99"/>
    <a:srgbClr val="FF0000"/>
    <a:srgbClr val="00FF00"/>
    <a:srgbClr val="00CC99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3" autoAdjust="0"/>
    <p:restoredTop sz="99831" autoAdjust="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795C3F9D-8313-44D8-ACBB-FD84D86E29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CC42739E-93B7-4E34-AE30-4DE12367DC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8B611F-BCF0-4A9C-AE13-17FC1699932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FCB2F4-EA96-429C-B1E5-6A5298421A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02715233-9E53-44A6-8274-9EF9D27C31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7F45D2-0EAD-4DE8-B09D-17CF726050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E7E30-0113-40EB-867A-9B8233E922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26AEE9-E0B0-4854-B569-278883D37B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5558B9-1988-48D6-97A4-5161F8D6C1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CB55CD-CFE5-41B4-AAA8-17E4373288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9D6264-C19A-45CD-8A1F-17F98C02D3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2CF2A9C-3D85-444B-86F4-7C3EAB38C8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ar.ru/image/catalog/030_big.jpg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gov.cap.ru/home/71/perepis/perepis1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gov.cap.ru/HOME/113/%D1%84%D0%BB%D0%B0%D0%B3.gif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s56.radikal.ru/i152/0909/60/e65c2b98605a.gi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12" Type="http://schemas.openxmlformats.org/officeDocument/2006/relationships/slide" Target="slide36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7.xml"/><Relationship Id="rId11" Type="http://schemas.openxmlformats.org/officeDocument/2006/relationships/image" Target="../media/image28.jpeg"/><Relationship Id="rId5" Type="http://schemas.openxmlformats.org/officeDocument/2006/relationships/image" Target="../media/image25.jpeg"/><Relationship Id="rId15" Type="http://schemas.openxmlformats.org/officeDocument/2006/relationships/image" Target="../media/image30.jpeg"/><Relationship Id="rId10" Type="http://schemas.openxmlformats.org/officeDocument/2006/relationships/slide" Target="slide30.xml"/><Relationship Id="rId4" Type="http://schemas.openxmlformats.org/officeDocument/2006/relationships/slide" Target="slide29.xml"/><Relationship Id="rId9" Type="http://schemas.openxmlformats.org/officeDocument/2006/relationships/image" Target="../media/image27.jpeg"/><Relationship Id="rId1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slide" Target="slide27.xml"/><Relationship Id="rId3" Type="http://schemas.openxmlformats.org/officeDocument/2006/relationships/image" Target="../media/image31.jpeg"/><Relationship Id="rId7" Type="http://schemas.openxmlformats.org/officeDocument/2006/relationships/hyperlink" Target="http://images.google.ru/imgres?imgurl=http://www.phot.ru/Interier/Schuco/3.jpg&amp;imgrefurl=http://www.phot.ru/Interier/Schuco/schuco03.php&amp;h=510&amp;w=413&amp;sz=94&amp;tbnid=YX8EUmMIVa8J:&amp;tbnh=127&amp;tbnw=103&amp;start=3&amp;prev=/images?q=%D1%86%D0%B5%D0%BD%D1%82%D1%80%D0%BE%D0%B1%D0%B0%D0%BD%D0%BA&amp;hl=ru&amp;lr=&amp;sa=N" TargetMode="External"/><Relationship Id="rId12" Type="http://schemas.openxmlformats.org/officeDocument/2006/relationships/image" Target="../media/image37.jpeg"/><Relationship Id="rId17" Type="http://schemas.openxmlformats.org/officeDocument/2006/relationships/image" Target="../media/image9.jpeg"/><Relationship Id="rId2" Type="http://schemas.openxmlformats.org/officeDocument/2006/relationships/hyperlink" Target="http://images.google.ru/imgres?imgurl=http://photo.tetstudio.ru/upload_img/big/13.jpg&amp;imgrefurl=http://photo.tetstudio.ru/view_big/13/&amp;h=1024&amp;w=768&amp;sz=129&amp;tbnid=hXXssUJorAEJ:&amp;tbnh=149&amp;tbnw=112&amp;start=2&amp;prev=/images?q=%D0%BE%D1%81%D1%82%D0%B0%D0%BD%D0%BA%D0%B8%D0%BD%D1%81%D0%BA%D0%B0%D1%8F+%D1%82%D0%B5%D0%BB%D0%B5%D0%B1%D0%B0%D1%88%D0%BD%D1%8F&amp;hl=ru&amp;lr=&amp;sa=N" TargetMode="External"/><Relationship Id="rId16" Type="http://schemas.openxmlformats.org/officeDocument/2006/relationships/hyperlink" Target="http://www.biar.ru/image/catalog/030_bi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hyperlink" Target="http://images.google.ru/imgres?imgurl=http://www.phot.ru/FotoBank/fotobank3/310.jpg&amp;imgrefurl=http://www.phot.ru/FotoBank/fotobank3/310.php&amp;h=650&amp;w=663&amp;sz=157&amp;tbnid=6oXSAXRUJw4J:&amp;tbnh=133&amp;tbnw=136&amp;start=2&amp;prev=/images?q=%D0%BC%D0%BE%D1%81%D0%BA%D0%BE%D0%B2%D1%81%D0%BA%D0%B8%D0%B9+%D0%BA%D1%80%D0%B5%D0%BC%D0%BB%D1%8C&amp;hl=ru&amp;lr=&amp;sa=G" TargetMode="External"/><Relationship Id="rId5" Type="http://schemas.openxmlformats.org/officeDocument/2006/relationships/image" Target="../media/image33.jpeg"/><Relationship Id="rId15" Type="http://schemas.openxmlformats.org/officeDocument/2006/relationships/image" Target="../media/image38.jpeg"/><Relationship Id="rId10" Type="http://schemas.openxmlformats.org/officeDocument/2006/relationships/image" Target="../media/image36.jpeg"/><Relationship Id="rId4" Type="http://schemas.openxmlformats.org/officeDocument/2006/relationships/image" Target="../media/image32.jpeg"/><Relationship Id="rId9" Type="http://schemas.openxmlformats.org/officeDocument/2006/relationships/hyperlink" Target="http://www.bolshoi.ru/" TargetMode="External"/><Relationship Id="rId14" Type="http://schemas.openxmlformats.org/officeDocument/2006/relationships/hyperlink" Target="http://images.google.ru/imgres?imgurl=http://www.biar.ru/image/catalog/034_big.jpg&amp;imgrefurl=http://www.biar.ru/ru/catalog/catalog_emblem/&amp;h=500&amp;w=400&amp;sz=22&amp;tbnid=CcskY_xIekQJ:&amp;tbnh=126&amp;tbnw=101&amp;start=4&amp;prev=/images?q=%D1%84%D0%BB%D0%B0%D0%B3,%D0%B3%D0%B5%D1%80%D0%B1+%D0%9C%D0%BE%D1%81%D0%BA%D0%B2%D1%8B&amp;hl=ru&amp;lr=&amp;sa=N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sob.ru/upimg/issue/210" TargetMode="External"/><Relationship Id="rId13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1.jpeg"/><Relationship Id="rId12" Type="http://schemas.openxmlformats.org/officeDocument/2006/relationships/hyperlink" Target="http://img-fotki.yandex.ru/get/3114/dimdiad.5/0_212d5_1857df08_XL" TargetMode="External"/><Relationship Id="rId2" Type="http://schemas.openxmlformats.org/officeDocument/2006/relationships/hyperlink" Target="http://y.delfi.lv/norm/11865/656583_OypvcF.jpe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-fotki.yandex.ru/get/3308/dimdiad.5/0_212d3_3b152a90_XL" TargetMode="External"/><Relationship Id="rId11" Type="http://schemas.openxmlformats.org/officeDocument/2006/relationships/image" Target="../media/image43.jpeg"/><Relationship Id="rId5" Type="http://schemas.openxmlformats.org/officeDocument/2006/relationships/image" Target="../media/image40.jpeg"/><Relationship Id="rId10" Type="http://schemas.openxmlformats.org/officeDocument/2006/relationships/hyperlink" Target="http://open.az/uploads/posts/2008-12/1228287603_moskva_night.jpg" TargetMode="External"/><Relationship Id="rId4" Type="http://schemas.openxmlformats.org/officeDocument/2006/relationships/hyperlink" Target="http://img0.liveinternet.ru/images/attach/c/0/51/759/51759744_1259434307_13.jpg" TargetMode="External"/><Relationship Id="rId9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hyperlink" Target="http://www.gks.ru/bgd/free/B04_03/IssWWW.exe/Stg/d03/Image2855.gif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gifanimation.it-web.org/tehnika/img/teh122.gif" TargetMode="Externa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st.free-lance.ru/users/Twister/upload/f_47c9f38eeab86.jpg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hyperlink" Target="http://s2.rimg.info/368d8427d714b7498a28e836c6499a10.gi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hyperlink" Target="http://www.liliani.ru/netcat_files/Image/LILIANI_01-1.jpg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mfile.ru/54/57/a6/498432-320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gif"/><Relationship Id="rId4" Type="http://schemas.openxmlformats.org/officeDocument/2006/relationships/hyperlink" Target="http://buybu.narod.ru/gifs/auto48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 descr="ale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27763" y="4581525"/>
            <a:ext cx="2916237" cy="2276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5477" name="Picture 5" descr="eco1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32138" y="0"/>
            <a:ext cx="3025775" cy="2270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5478" name="Picture 6" descr="res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27763" y="0"/>
            <a:ext cx="2916237" cy="2241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5479" name="Picture 7" descr="kar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4564063"/>
            <a:ext cx="3059113" cy="22939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5480" name="Picture 8" descr="tav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132138" y="4589463"/>
            <a:ext cx="3024187" cy="2268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5481" name="Picture 9" descr="mos3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2987675" cy="2239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Заголовок 1"/>
          <p:cNvSpPr>
            <a:spLocks noGrp="1"/>
          </p:cNvSpPr>
          <p:nvPr>
            <p:ph type="ctrTitle"/>
          </p:nvPr>
        </p:nvSpPr>
        <p:spPr>
          <a:xfrm>
            <a:off x="0" y="928670"/>
            <a:ext cx="8458200" cy="122237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Центральная Россия</a:t>
            </a:r>
            <a:endParaRPr lang="ru-RU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Picture 47" descr="герб Москвы пластиковый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58016" y="2357430"/>
            <a:ext cx="2133600" cy="227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52400"/>
            <a:ext cx="8305800" cy="6324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u="none" dirty="0" smtClean="0">
                <a:solidFill>
                  <a:srgbClr val="FF0000"/>
                </a:solidFill>
              </a:rPr>
              <a:t>План характеристики экономического района:</a:t>
            </a:r>
          </a:p>
          <a:p>
            <a:pPr marL="228600" indent="-228600">
              <a:buAutoNum type="arabicPeriod"/>
            </a:pPr>
            <a:r>
              <a:rPr lang="ru-RU" sz="2800" b="1" u="none" dirty="0" smtClean="0"/>
              <a:t>Состав</a:t>
            </a:r>
          </a:p>
          <a:p>
            <a:pPr marL="228600" indent="-228600"/>
            <a:r>
              <a:rPr lang="ru-RU" sz="2800" b="1" u="none" dirty="0"/>
              <a:t>2</a:t>
            </a:r>
            <a:r>
              <a:rPr lang="ru-RU" sz="2800" b="1" u="none" dirty="0" smtClean="0"/>
              <a:t>. ЭГП</a:t>
            </a:r>
          </a:p>
          <a:p>
            <a:pPr marL="228600" indent="-228600"/>
            <a:r>
              <a:rPr lang="ru-RU" sz="2800" b="1" u="none" dirty="0" smtClean="0"/>
              <a:t>3. Природные условия и ресурсы района.</a:t>
            </a:r>
          </a:p>
          <a:p>
            <a:pPr marL="228600" indent="-228600"/>
            <a:r>
              <a:rPr lang="ru-RU" sz="2800" b="1" u="none" dirty="0" smtClean="0"/>
              <a:t>4. История освоения территории и формирования хозяйства.</a:t>
            </a:r>
          </a:p>
          <a:p>
            <a:pPr marL="228600" indent="-228600"/>
            <a:r>
              <a:rPr lang="ru-RU" sz="2800" b="1" u="none" dirty="0" smtClean="0"/>
              <a:t>5. Население.</a:t>
            </a:r>
          </a:p>
          <a:p>
            <a:pPr marL="228600" indent="-228600"/>
            <a:r>
              <a:rPr lang="ru-RU" sz="2800" b="1" u="none" dirty="0" smtClean="0"/>
              <a:t>6. Экономика района.</a:t>
            </a:r>
          </a:p>
          <a:p>
            <a:pPr marL="228600" indent="-228600"/>
            <a:r>
              <a:rPr lang="ru-RU" sz="2800" b="1" u="none" dirty="0" smtClean="0"/>
              <a:t>7. Территориальная структура хозяйства.</a:t>
            </a:r>
          </a:p>
          <a:p>
            <a:pPr marL="228600" indent="-228600"/>
            <a:r>
              <a:rPr lang="ru-RU" sz="2800" b="1" u="none" dirty="0" smtClean="0"/>
              <a:t>8.Крупные города.</a:t>
            </a:r>
          </a:p>
          <a:p>
            <a:pPr marL="228600" indent="-228600"/>
            <a:r>
              <a:rPr lang="ru-RU" sz="2800" b="1" u="none" dirty="0" smtClean="0"/>
              <a:t>9. Экономические связи района.</a:t>
            </a:r>
          </a:p>
          <a:p>
            <a:pPr marL="228600" indent="-228600"/>
            <a:r>
              <a:rPr lang="ru-RU" sz="2800" b="1" u="none" dirty="0" smtClean="0"/>
              <a:t>10. Проблемы и перспективы развития района.</a:t>
            </a:r>
          </a:p>
          <a:p>
            <a:pPr marL="228600" indent="-228600">
              <a:buAutoNum type="arabicPeriod"/>
            </a:pPr>
            <a:endParaRPr lang="ru-RU" u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0"/>
            <a:ext cx="7658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Визитная карточка Центрального района: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28600" y="533401"/>
          <a:ext cx="8915400" cy="594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6615"/>
                <a:gridCol w="1708785"/>
              </a:tblGrid>
              <a:tr h="452622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Территория, млн. кв. км.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0,5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Количество</a:t>
                      </a:r>
                      <a:r>
                        <a:rPr lang="ru-RU" sz="2400" b="1" baseline="0" dirty="0" smtClean="0"/>
                        <a:t> субъектов Федерации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13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Население, млн. чел.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30,5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Городское население </a:t>
                      </a:r>
                      <a:r>
                        <a:rPr lang="ru-RU" sz="2400" b="1" baseline="0" dirty="0" smtClean="0"/>
                        <a:t> </a:t>
                      </a:r>
                      <a:r>
                        <a:rPr lang="ru-RU" sz="2400" b="1" dirty="0" smtClean="0"/>
                        <a:t>%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84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Плотность населения, чел. на кв. км.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63.1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Площадь с/</a:t>
                      </a:r>
                      <a:r>
                        <a:rPr lang="ru-RU" sz="2400" b="1" dirty="0" err="1" smtClean="0"/>
                        <a:t>х</a:t>
                      </a:r>
                      <a:r>
                        <a:rPr lang="ru-RU" sz="2400" b="1" baseline="0" dirty="0" smtClean="0"/>
                        <a:t>  угодий, </a:t>
                      </a:r>
                      <a:r>
                        <a:rPr lang="ru-RU" sz="2400" b="1" dirty="0" smtClean="0"/>
                        <a:t>млн. га (% от РФ)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18,5 (9)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Площадь пашни, млн. га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13,1 (11)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Лесистость территории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44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err="1" smtClean="0"/>
                        <a:t>Валовый</a:t>
                      </a:r>
                      <a:r>
                        <a:rPr lang="ru-RU" sz="2400" b="1" dirty="0" smtClean="0"/>
                        <a:t> региональный продукт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30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Продукция промышленности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18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Продукция сельского хозяйства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13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Производство потребительских товаров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25</a:t>
                      </a:r>
                      <a:endParaRPr lang="ru-RU" sz="2400" b="1" dirty="0"/>
                    </a:p>
                  </a:txBody>
                  <a:tcPr/>
                </a:tc>
              </a:tr>
              <a:tr h="45123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Оборот розничной торговли (% от РФ)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37</a:t>
                      </a:r>
                      <a:endParaRPr lang="ru-RU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91440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ЭГП района – положение района по отношению к объектам, имеющим экономическое значение.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95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dirty="0" smtClean="0"/>
              <a:t>1. Положение на территории государства</a:t>
            </a:r>
          </a:p>
          <a:p>
            <a:r>
              <a:rPr lang="ru-RU" sz="2800" b="1" dirty="0" smtClean="0"/>
              <a:t>2. Соседние районы, пограничные государства.</a:t>
            </a:r>
          </a:p>
          <a:p>
            <a:r>
              <a:rPr lang="ru-RU" sz="2800" b="1" dirty="0" smtClean="0"/>
              <a:t>3. Положение по отношению к топливно-энергетическими и сырьевым базам страны.</a:t>
            </a:r>
          </a:p>
          <a:p>
            <a:r>
              <a:rPr lang="ru-RU" sz="2800" b="1" dirty="0" smtClean="0"/>
              <a:t>4. Положение к транспортным магистралям.</a:t>
            </a:r>
          </a:p>
          <a:p>
            <a:r>
              <a:rPr lang="ru-RU" sz="2800" b="1" dirty="0" smtClean="0"/>
              <a:t>5. Как изменялось ЭГП района?</a:t>
            </a:r>
          </a:p>
          <a:p>
            <a:r>
              <a:rPr lang="ru-RU" sz="2800" b="1" dirty="0" smtClean="0"/>
              <a:t>6. Вывод о влиянии ЭГП района на развитие его экономики (благоприятные и неблагоприятные стороны).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33715" y="0"/>
            <a:ext cx="807657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00496" y="0"/>
            <a:ext cx="463774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Соседское положение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40099" y="0"/>
            <a:ext cx="806380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44721" y="51515"/>
            <a:ext cx="542200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Приграничное положение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57446" y="0"/>
            <a:ext cx="802910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00496" y="0"/>
            <a:ext cx="48647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Транзитное положение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47264" y="0"/>
            <a:ext cx="804947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00496" y="0"/>
            <a:ext cx="478759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Столичное  положение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85918" y="2285992"/>
            <a:ext cx="1771688" cy="428628"/>
          </a:xfrm>
          <a:prstGeom prst="roundRect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Москва</a:t>
            </a:r>
            <a:endParaRPr lang="ru-R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IMG_3474_filte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46"/>
            <a:ext cx="9144000" cy="46490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4600" y="304801"/>
            <a:ext cx="28194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Задание:</a:t>
            </a:r>
            <a:endParaRPr lang="ru-RU" sz="32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1295400"/>
            <a:ext cx="8915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none" dirty="0" smtClean="0"/>
              <a:t>Выявить </a:t>
            </a:r>
            <a:r>
              <a:rPr lang="ru-RU" sz="2800" b="1" u="none" dirty="0" smtClean="0">
                <a:solidFill>
                  <a:srgbClr val="FF0000"/>
                </a:solidFill>
              </a:rPr>
              <a:t>благоприятные</a:t>
            </a:r>
            <a:r>
              <a:rPr lang="ru-RU" sz="2800" b="1" u="none" dirty="0" smtClean="0"/>
              <a:t> и неблагоприятные стороны ЭГП.</a:t>
            </a:r>
          </a:p>
          <a:p>
            <a:r>
              <a:rPr lang="ru-RU" sz="2800" b="1" u="none" dirty="0" smtClean="0"/>
              <a:t>Сделать выводы о его влиянии на экономику Центрального района</a:t>
            </a:r>
            <a:r>
              <a:rPr lang="ru-RU" b="1" u="none" dirty="0" smtClean="0"/>
              <a:t>.</a:t>
            </a:r>
            <a:endParaRPr lang="ru-RU" b="1" u="none" dirty="0"/>
          </a:p>
        </p:txBody>
      </p:sp>
      <p:pic>
        <p:nvPicPr>
          <p:cNvPr id="6" name="Picture 4" descr="aluno0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0"/>
            <a:ext cx="9906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/>
              <a:t>Природные ресурсы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371601"/>
            <a:ext cx="8686800" cy="44196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1. Оценить минеральные ресурсы:</a:t>
            </a:r>
          </a:p>
          <a:p>
            <a:r>
              <a:rPr lang="ru-RU" b="1" dirty="0" smtClean="0"/>
              <a:t>Подмосковный буроугольный бассейн.</a:t>
            </a:r>
          </a:p>
          <a:p>
            <a:r>
              <a:rPr lang="ru-RU" b="1" dirty="0" smtClean="0"/>
              <a:t>Торф</a:t>
            </a:r>
          </a:p>
          <a:p>
            <a:r>
              <a:rPr lang="ru-RU" b="1" dirty="0" smtClean="0"/>
              <a:t>Фосфориты</a:t>
            </a:r>
          </a:p>
          <a:p>
            <a:r>
              <a:rPr lang="ru-RU" b="1" dirty="0" smtClean="0"/>
              <a:t>«Не богатства недр привели к развитию промышленности, а промышленность потащила за собой из-под земли различные полезные ископаемые». (Н.Н. </a:t>
            </a:r>
            <a:r>
              <a:rPr lang="ru-RU" b="1" dirty="0" err="1" smtClean="0"/>
              <a:t>Баранский</a:t>
            </a:r>
            <a:r>
              <a:rPr lang="ru-RU" b="1" dirty="0" smtClean="0"/>
              <a:t>)..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543800" cy="892175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Минеральные ресурсы Центральной России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16113"/>
            <a:ext cx="7543800" cy="41148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400" b="1" dirty="0" smtClean="0"/>
              <a:t>Топливные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endParaRPr lang="ru-RU" sz="2400" b="1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400" b="1" dirty="0" smtClean="0"/>
              <a:t>Строительные материалы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endParaRPr lang="ru-RU" sz="2400" b="1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400" b="1" dirty="0" smtClean="0"/>
              <a:t>Железная руда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endParaRPr lang="ru-RU" sz="2400" b="1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400" b="1" dirty="0" smtClean="0"/>
              <a:t>фосфориты</a:t>
            </a: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5003800" y="1700213"/>
            <a:ext cx="3959225" cy="719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Бурый уголь (Подмосковье),</a:t>
            </a:r>
          </a:p>
          <a:p>
            <a:pPr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торф</a:t>
            </a:r>
          </a:p>
        </p:txBody>
      </p:sp>
      <p:sp>
        <p:nvSpPr>
          <p:cNvPr id="129030" name="Rectangle 6"/>
          <p:cNvSpPr>
            <a:spLocks noChangeArrowheads="1"/>
          </p:cNvSpPr>
          <p:nvPr/>
        </p:nvSpPr>
        <p:spPr bwMode="auto">
          <a:xfrm>
            <a:off x="5364163" y="2708275"/>
            <a:ext cx="352901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Известняк, глина, пески</a:t>
            </a:r>
          </a:p>
        </p:txBody>
      </p:sp>
      <p:sp>
        <p:nvSpPr>
          <p:cNvPr id="129032" name="Rectangle 8"/>
          <p:cNvSpPr>
            <a:spLocks noChangeArrowheads="1"/>
          </p:cNvSpPr>
          <p:nvPr/>
        </p:nvSpPr>
        <p:spPr bwMode="auto">
          <a:xfrm>
            <a:off x="4140200" y="3716338"/>
            <a:ext cx="1728788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КМА</a:t>
            </a:r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4286248" y="3786190"/>
            <a:ext cx="428628" cy="428628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034" name="Line 10"/>
          <p:cNvSpPr>
            <a:spLocks noChangeShapeType="1"/>
          </p:cNvSpPr>
          <p:nvPr/>
        </p:nvSpPr>
        <p:spPr bwMode="auto">
          <a:xfrm>
            <a:off x="4932363" y="4292600"/>
            <a:ext cx="0" cy="576263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29035" name="AutoShape 11"/>
          <p:cNvSpPr>
            <a:spLocks noChangeArrowheads="1"/>
          </p:cNvSpPr>
          <p:nvPr/>
        </p:nvSpPr>
        <p:spPr bwMode="auto">
          <a:xfrm>
            <a:off x="3348038" y="4868863"/>
            <a:ext cx="3241675" cy="143986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Позволяет создать</a:t>
            </a:r>
          </a:p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собственную</a:t>
            </a:r>
          </a:p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металлургическую </a:t>
            </a:r>
          </a:p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базу</a:t>
            </a:r>
          </a:p>
        </p:txBody>
      </p:sp>
      <p:sp>
        <p:nvSpPr>
          <p:cNvPr id="129037" name="Line 13"/>
          <p:cNvSpPr>
            <a:spLocks noChangeShapeType="1"/>
          </p:cNvSpPr>
          <p:nvPr/>
        </p:nvSpPr>
        <p:spPr bwMode="auto">
          <a:xfrm>
            <a:off x="3132138" y="2133600"/>
            <a:ext cx="1800225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13" name="Рисунок 12" descr="j0422819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6786578" y="3429000"/>
            <a:ext cx="2033574" cy="3048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9038" name="AutoShape 14"/>
          <p:cNvSpPr>
            <a:spLocks noChangeArrowheads="1"/>
          </p:cNvSpPr>
          <p:nvPr/>
        </p:nvSpPr>
        <p:spPr bwMode="auto">
          <a:xfrm>
            <a:off x="428625" y="571500"/>
            <a:ext cx="8424863" cy="6475413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FF0066">
                  <a:gamma/>
                  <a:shade val="18431"/>
                  <a:invGamma/>
                </a:srgbClr>
              </a:gs>
              <a:gs pos="50000">
                <a:srgbClr val="FF0066"/>
              </a:gs>
              <a:gs pos="100000">
                <a:srgbClr val="FF0066">
                  <a:gamma/>
                  <a:shade val="18431"/>
                  <a:invGamma/>
                </a:srgbClr>
              </a:gs>
            </a:gsLst>
            <a:lin ang="18900000" scaled="1"/>
          </a:gradFill>
          <a:ln w="22225">
            <a:solidFill>
              <a:srgbClr val="FFFF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3600" i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</a:t>
            </a:r>
            <a:r>
              <a:rPr lang="ru-RU" sz="36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ru-RU" sz="36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Центральная Россия</a:t>
            </a:r>
          </a:p>
          <a:p>
            <a:pPr algn="ctr">
              <a:defRPr/>
            </a:pPr>
            <a:r>
              <a:rPr lang="ru-RU" sz="36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 богата </a:t>
            </a:r>
          </a:p>
          <a:p>
            <a:pPr algn="ctr">
              <a:defRPr/>
            </a:pPr>
            <a:r>
              <a:rPr lang="ru-RU" sz="36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минеральными ресурсами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29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  <p:bldP spid="129028" grpId="0" animBg="1"/>
      <p:bldP spid="129030" grpId="0" animBg="1"/>
      <p:bldP spid="129032" grpId="0" animBg="1"/>
      <p:bldP spid="11" grpId="0" animBg="1"/>
      <p:bldP spid="129034" grpId="0" animBg="1"/>
      <p:bldP spid="129035" grpId="0" animBg="1"/>
      <p:bldP spid="129035" grpId="1" animBg="1"/>
      <p:bldP spid="129037" grpId="0" animBg="1"/>
      <p:bldP spid="1290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066800"/>
            <a:ext cx="7239000" cy="25545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u="none" dirty="0" smtClean="0"/>
              <a:t>2. Водные ресурсы.</a:t>
            </a:r>
          </a:p>
          <a:p>
            <a:r>
              <a:rPr lang="ru-RU" sz="3200" b="1" u="none" dirty="0" smtClean="0"/>
              <a:t>3. Агроклиматические ресурсы.</a:t>
            </a:r>
          </a:p>
          <a:p>
            <a:r>
              <a:rPr lang="ru-RU" sz="3200" b="1" u="none" dirty="0" smtClean="0"/>
              <a:t>4. Почвенные ресурсы.</a:t>
            </a:r>
          </a:p>
          <a:p>
            <a:r>
              <a:rPr lang="ru-RU" sz="3200" b="1" u="none" dirty="0" smtClean="0"/>
              <a:t>5. Лесные ресурсы.</a:t>
            </a:r>
          </a:p>
          <a:p>
            <a:r>
              <a:rPr lang="ru-RU" sz="3200" b="1" u="none" dirty="0" smtClean="0"/>
              <a:t>6. Рекреационные ресурсы.</a:t>
            </a:r>
            <a:endParaRPr lang="ru-RU" sz="3200" b="1" u="none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3962400"/>
            <a:ext cx="7696200" cy="2062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u="none" dirty="0" smtClean="0"/>
              <a:t>Сделать вывод об обеспеченности природными ресурсами и их влиянии на экономику Центрального района.</a:t>
            </a:r>
            <a:endParaRPr lang="ru-RU" sz="3200" b="1" u="none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90800" y="152400"/>
            <a:ext cx="27815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u="none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Оценить:</a:t>
            </a:r>
            <a:endParaRPr lang="ru-RU" sz="4400" b="1" u="none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71600" y="152400"/>
            <a:ext cx="6781800" cy="1524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none" dirty="0" smtClean="0"/>
              <a:t>Центральный район беден природными ресурсами.</a:t>
            </a:r>
            <a:endParaRPr lang="ru-RU" sz="3200" b="1" u="none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95400" y="2743200"/>
            <a:ext cx="6858000" cy="1371600"/>
          </a:xfrm>
          <a:prstGeom prst="rect">
            <a:avLst/>
          </a:prstGeom>
          <a:solidFill>
            <a:srgbClr val="FFC0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none" dirty="0" smtClean="0">
                <a:solidFill>
                  <a:schemeClr val="tx1"/>
                </a:solidFill>
              </a:rPr>
              <a:t>Экономика района базируется на привозных ресурсах.</a:t>
            </a:r>
            <a:endParaRPr lang="ru-RU" sz="3200" b="1" u="none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5029200"/>
            <a:ext cx="3352800" cy="1828800"/>
          </a:xfrm>
          <a:prstGeom prst="rect">
            <a:avLst/>
          </a:prstGeom>
          <a:solidFill>
            <a:srgbClr val="FFC0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none" dirty="0" smtClean="0">
                <a:solidFill>
                  <a:schemeClr val="tx1"/>
                </a:solidFill>
              </a:rPr>
              <a:t>Не развивать </a:t>
            </a:r>
            <a:r>
              <a:rPr lang="ru-RU" sz="2800" b="1" u="none" dirty="0" err="1" smtClean="0">
                <a:solidFill>
                  <a:schemeClr val="tx1"/>
                </a:solidFill>
              </a:rPr>
              <a:t>материалоёмкие</a:t>
            </a:r>
            <a:r>
              <a:rPr lang="ru-RU" sz="2800" b="1" u="none" dirty="0" smtClean="0">
                <a:solidFill>
                  <a:schemeClr val="tx1"/>
                </a:solidFill>
              </a:rPr>
              <a:t> производства</a:t>
            </a:r>
            <a:endParaRPr lang="ru-RU" sz="2800" b="1" u="none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76800" y="4876800"/>
            <a:ext cx="3429000" cy="1828800"/>
          </a:xfrm>
          <a:prstGeom prst="rect">
            <a:avLst/>
          </a:prstGeom>
          <a:solidFill>
            <a:srgbClr val="FFC00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none" dirty="0" smtClean="0">
                <a:solidFill>
                  <a:schemeClr val="tx1"/>
                </a:solidFill>
              </a:rPr>
              <a:t>Развивать </a:t>
            </a:r>
            <a:r>
              <a:rPr lang="ru-RU" sz="2800" b="1" u="none" dirty="0" err="1" smtClean="0">
                <a:solidFill>
                  <a:schemeClr val="tx1"/>
                </a:solidFill>
              </a:rPr>
              <a:t>нематериалоёмкие</a:t>
            </a:r>
            <a:r>
              <a:rPr lang="ru-RU" sz="2800" b="1" u="none" dirty="0" smtClean="0">
                <a:solidFill>
                  <a:schemeClr val="tx1"/>
                </a:solidFill>
              </a:rPr>
              <a:t> производства</a:t>
            </a:r>
            <a:endParaRPr lang="ru-RU" sz="2800" b="1" u="none" dirty="0">
              <a:solidFill>
                <a:schemeClr val="tx1"/>
              </a:solidFill>
            </a:endParaRPr>
          </a:p>
        </p:txBody>
      </p:sp>
      <p:pic>
        <p:nvPicPr>
          <p:cNvPr id="7" name="Picture 8" descr="C:\Анимашки\стрелки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210816" y="2037583"/>
            <a:ext cx="125576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Анимашки\стрелки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348570">
            <a:off x="5695728" y="4277185"/>
            <a:ext cx="1061598" cy="32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C:\Анимашки\стрелки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7762924">
            <a:off x="1912655" y="4384999"/>
            <a:ext cx="1046465" cy="317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81000"/>
            <a:ext cx="83667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u="none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Население и трудовые ресурсы</a:t>
            </a:r>
            <a:endParaRPr lang="ru-RU" sz="4000" b="1" u="none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1164134"/>
            <a:ext cx="7772400" cy="48320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endParaRPr lang="ru-RU" sz="2800" b="1" u="none" dirty="0" smtClean="0"/>
          </a:p>
          <a:p>
            <a:pPr marL="228600" indent="-228600"/>
            <a:r>
              <a:rPr lang="ru-RU" sz="2800" b="1" u="none" dirty="0" smtClean="0"/>
              <a:t>1. Численность, размещение населения.</a:t>
            </a:r>
          </a:p>
          <a:p>
            <a:pPr marL="228600" indent="-228600"/>
            <a:r>
              <a:rPr lang="ru-RU" sz="2800" b="1" u="none" dirty="0" smtClean="0"/>
              <a:t>2. Естественный прирост населения</a:t>
            </a:r>
          </a:p>
          <a:p>
            <a:pPr marL="228600" indent="-228600"/>
            <a:r>
              <a:rPr lang="ru-RU" sz="2800" b="1" u="none" dirty="0" smtClean="0"/>
              <a:t>3. Миграции населения. Демографическая ситуация.</a:t>
            </a:r>
          </a:p>
          <a:p>
            <a:pPr marL="228600" indent="-228600"/>
            <a:r>
              <a:rPr lang="ru-RU" sz="2800" b="1" u="none" dirty="0" smtClean="0"/>
              <a:t>4. Уровень урбанизации. Крупные агломерации.</a:t>
            </a:r>
          </a:p>
          <a:p>
            <a:pPr marL="228600" indent="-228600"/>
            <a:r>
              <a:rPr lang="ru-RU" sz="2800" b="1" u="none" dirty="0" smtClean="0"/>
              <a:t>5. Национальный и религиозный состав населения.</a:t>
            </a:r>
          </a:p>
          <a:p>
            <a:pPr marL="228600" indent="-228600"/>
            <a:r>
              <a:rPr lang="ru-RU" sz="2800" b="1" u="none" dirty="0" smtClean="0"/>
              <a:t>6. Народные промыслы.</a:t>
            </a:r>
          </a:p>
          <a:p>
            <a:pPr marL="228600" indent="-228600"/>
            <a:r>
              <a:rPr lang="ru-RU" sz="2800" b="1" u="none" dirty="0" smtClean="0"/>
              <a:t>7. Трудовые ресурсы.</a:t>
            </a:r>
            <a:endParaRPr lang="ru-RU" sz="2800" b="1" u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533400" y="0"/>
            <a:ext cx="7772400" cy="317009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Общая численность населения Центрального экономического района на составляла около 30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млн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чел., в том числе городского — 25 </a:t>
            </a:r>
            <a:r>
              <a:rPr kumimoji="0" lang="ru-RU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млн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чел.,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или 84%.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pic>
        <p:nvPicPr>
          <p:cNvPr id="10242" name="Picture 2" descr="Картинка 5 из 240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24400" y="3200400"/>
            <a:ext cx="3657600" cy="3568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0"/>
            <a:ext cx="8305800" cy="579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295400" y="5867400"/>
            <a:ext cx="69342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b="1" u="none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Самая большая </a:t>
            </a:r>
            <a:r>
              <a:rPr lang="ru-RU" sz="2400" b="1" u="none" dirty="0" smtClean="0">
                <a:solidFill>
                  <a:srgbClr val="0070C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плотность</a:t>
            </a:r>
            <a:r>
              <a:rPr lang="ru-RU" sz="2400" b="1" u="none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населения в Московском регионе и Тульской обл.</a:t>
            </a:r>
            <a:endParaRPr lang="ru-RU" sz="2400" b="1" u="none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685800"/>
            <a:ext cx="8305800" cy="3048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u="none" dirty="0" smtClean="0">
                <a:solidFill>
                  <a:srgbClr val="FF0000"/>
                </a:solidFill>
              </a:rPr>
              <a:t>Естественный прирост</a:t>
            </a:r>
            <a:r>
              <a:rPr lang="ru-RU" sz="3200" b="1" u="none" dirty="0" smtClean="0"/>
              <a:t> населения на уровне 2000 г. был отрицательным (порядка -10,5 чел. на 1000 жителей), причем наиболее выраженным в Тульской обл. (-14,2), а в Москве составил около (-7,0). </a:t>
            </a:r>
            <a:endParaRPr lang="ru-RU" sz="3200" b="1" u="none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3886200"/>
            <a:ext cx="8382000" cy="22467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u="none" dirty="0" smtClean="0"/>
              <a:t>Коэффициент </a:t>
            </a:r>
            <a:r>
              <a:rPr lang="ru-RU" sz="2800" b="1" u="none" dirty="0" smtClean="0">
                <a:solidFill>
                  <a:srgbClr val="FF0000"/>
                </a:solidFill>
              </a:rPr>
              <a:t>миграционного прироста </a:t>
            </a:r>
            <a:r>
              <a:rPr lang="ru-RU" sz="2800" b="1" u="none" dirty="0" smtClean="0"/>
              <a:t>в районе, наоборот, был положительным (+3,8 чел. на 1000 жителей). Однако он лишь на 1 /3 компенсировал потери </a:t>
            </a:r>
            <a:r>
              <a:rPr lang="ru-RU" sz="2800" b="1" u="none" dirty="0" smtClean="0">
                <a:solidFill>
                  <a:srgbClr val="FF0000"/>
                </a:solidFill>
              </a:rPr>
              <a:t>естественной убыли </a:t>
            </a:r>
            <a:r>
              <a:rPr lang="ru-RU" sz="2800" b="1" u="none" dirty="0" smtClean="0"/>
              <a:t>населения</a:t>
            </a:r>
            <a:endParaRPr lang="ru-RU" sz="2800" b="1" u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57200" y="609600"/>
            <a:ext cx="7924800" cy="44012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Таким образом, современную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демографическую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ситуацию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Центре следует считать кризисной,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являющейся следствием общего экономического кризиса в России и в какой-то мере экологического, особенно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характерного для сильно загрязняемых территорий: г. Москвы, промышленных узлов Московской, Тульской обл.,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радиационно-загрязненных районов Брянской обл.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7650" name="Picture 2" descr="Картинка 209 из 239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5233147"/>
            <a:ext cx="2209800" cy="16248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0200" y="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none" dirty="0" smtClean="0"/>
              <a:t>Возрастной  состав населения</a:t>
            </a:r>
            <a:endParaRPr lang="ru-RU" sz="2800" b="1" u="none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533400"/>
            <a:ext cx="815340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u="none" dirty="0" smtClean="0"/>
              <a:t>населения старше трудоспособного возраста - 23,9% на 1 января 2008 года - и самой низкой долей населения моложе трудоспособного возраста - 13,6%,</a:t>
            </a:r>
            <a:endParaRPr lang="ru-RU" sz="2400" b="1" u="none" dirty="0"/>
          </a:p>
        </p:txBody>
      </p:sp>
      <p:pic>
        <p:nvPicPr>
          <p:cNvPr id="56324" name="Picture 4" descr="http://www.demoscope.ru/weekly/2008/0343/img/b_graf0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981200"/>
            <a:ext cx="5546035" cy="472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762000"/>
            <a:ext cx="8686800" cy="6096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u="none" dirty="0" smtClean="0"/>
              <a:t>В Центральном районе преобладает русское население (свыше 90%). В Тверской обл. имеются небольшие районы компактного проживания карел, а в Рязанской обл. (г. </a:t>
            </a:r>
            <a:r>
              <a:rPr lang="ru-RU" sz="2800" b="1" u="none" dirty="0" err="1" smtClean="0"/>
              <a:t>Касимов</a:t>
            </a:r>
            <a:r>
              <a:rPr lang="ru-RU" sz="2800" b="1" u="none" dirty="0" smtClean="0"/>
              <a:t>) — татар. Многонационально по этническому и конфессиональному составу население г. Москвы, где крупнейшие диаспоры имеют татары, армяне, грузины, азербайджанцы, народы Северного Кавказа и Поволжья, евреи, немцы и поляки. Русское население в ЦЭР, в основном, православное, а среди других вероисповеданий распространены ислам, иудаизм, католичество и протестантизм.</a:t>
            </a:r>
            <a:endParaRPr lang="ru-RU" sz="2800" b="1" u="none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52600" y="152400"/>
            <a:ext cx="5715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u="none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Национальный состав</a:t>
            </a:r>
            <a:endParaRPr lang="ru-RU" sz="3600" b="1" u="none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304800"/>
            <a:ext cx="8686800" cy="5943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81000"/>
            <a:ext cx="7467600" cy="3352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u="none" dirty="0" smtClean="0"/>
              <a:t>Исторически население Центра было подвижно</a:t>
            </a:r>
          </a:p>
          <a:p>
            <a:r>
              <a:rPr lang="ru-RU" sz="2400" b="1" u="none" dirty="0" smtClean="0"/>
              <a:t>(</a:t>
            </a:r>
            <a:r>
              <a:rPr lang="ru-RU" sz="2400" b="1" u="none" dirty="0" smtClean="0">
                <a:solidFill>
                  <a:srgbClr val="C00000"/>
                </a:solidFill>
              </a:rPr>
              <a:t>отходничество)</a:t>
            </a:r>
            <a:r>
              <a:rPr lang="ru-RU" sz="2400" b="1" u="none" dirty="0" smtClean="0"/>
              <a:t>,</a:t>
            </a:r>
          </a:p>
          <a:p>
            <a:r>
              <a:rPr lang="ru-RU" sz="2400" b="1" u="none" dirty="0" smtClean="0"/>
              <a:t>имело высокий профессиональный уровень и способно к усвоению новых видов деятельности.</a:t>
            </a:r>
          </a:p>
          <a:p>
            <a:r>
              <a:rPr lang="ru-RU" sz="2400" b="1" u="none" dirty="0" smtClean="0"/>
              <a:t>Кустарные промыслы живы и по сей день – </a:t>
            </a:r>
          </a:p>
          <a:p>
            <a:r>
              <a:rPr lang="ru-RU" sz="2400" b="1" u="none" dirty="0" smtClean="0"/>
              <a:t>это </a:t>
            </a:r>
            <a:r>
              <a:rPr lang="ru-RU" sz="2400" b="1" u="none" dirty="0" smtClean="0">
                <a:solidFill>
                  <a:srgbClr val="C00000"/>
                </a:solidFill>
              </a:rPr>
              <a:t>художественные промыслы.</a:t>
            </a:r>
          </a:p>
          <a:p>
            <a:endParaRPr lang="ru-RU" dirty="0"/>
          </a:p>
        </p:txBody>
      </p:sp>
      <p:pic>
        <p:nvPicPr>
          <p:cNvPr id="4" name="Picture 6" descr="Картинка 88 из 119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1" y="3505200"/>
            <a:ext cx="161316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aluno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505201"/>
            <a:ext cx="1326696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WordArt 4"/>
          <p:cNvSpPr>
            <a:spLocks noChangeArrowheads="1" noChangeShapeType="1" noTextEdit="1"/>
          </p:cNvSpPr>
          <p:nvPr/>
        </p:nvSpPr>
        <p:spPr bwMode="auto">
          <a:xfrm>
            <a:off x="457200" y="457200"/>
            <a:ext cx="7772400" cy="1285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kern="1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Народные промыслы</a:t>
            </a:r>
          </a:p>
        </p:txBody>
      </p:sp>
      <p:pic>
        <p:nvPicPr>
          <p:cNvPr id="40966" name="Picture 6" descr="907-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108010"/>
            <a:ext cx="1828800" cy="2064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8" descr="00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</a:blip>
          <a:srcRect/>
          <a:stretch>
            <a:fillRect/>
          </a:stretch>
        </p:blipFill>
        <p:spPr bwMode="auto">
          <a:xfrm>
            <a:off x="3810000" y="1867766"/>
            <a:ext cx="2133600" cy="1596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10" descr="paleh0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24400" y="41910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2743200" y="6172200"/>
            <a:ext cx="1284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Гжель       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3962400" y="33528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u="none"/>
              <a:t>Жостово   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5105400" y="6172200"/>
            <a:ext cx="850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Палех</a:t>
            </a:r>
          </a:p>
        </p:txBody>
      </p:sp>
      <p:pic>
        <p:nvPicPr>
          <p:cNvPr id="40975" name="Picture 15" descr="34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685800" y="1828800"/>
            <a:ext cx="1911096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838200" y="3429000"/>
            <a:ext cx="1122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Хохлома</a:t>
            </a:r>
          </a:p>
        </p:txBody>
      </p:sp>
      <p:pic>
        <p:nvPicPr>
          <p:cNvPr id="40978" name="Picture 18" descr="0003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lum contrast="18000"/>
          </a:blip>
          <a:srcRect/>
          <a:stretch>
            <a:fillRect/>
          </a:stretch>
        </p:blipFill>
        <p:spPr bwMode="auto">
          <a:xfrm>
            <a:off x="6629400" y="1905000"/>
            <a:ext cx="2156438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3" name="Picture 23" descr="p1010075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34200" y="43434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7146925" y="6208713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Городец</a:t>
            </a:r>
          </a:p>
        </p:txBody>
      </p:sp>
      <p:pic>
        <p:nvPicPr>
          <p:cNvPr id="40986" name="Picture 26" descr="P3110017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3400" y="3979993"/>
            <a:ext cx="1600200" cy="223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7" name="Text Box 27"/>
          <p:cNvSpPr txBox="1">
            <a:spLocks noChangeArrowheads="1"/>
          </p:cNvSpPr>
          <p:nvPr/>
        </p:nvSpPr>
        <p:spPr bwMode="auto">
          <a:xfrm>
            <a:off x="685800" y="6248400"/>
            <a:ext cx="698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Тула</a:t>
            </a: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7391400" y="3429000"/>
            <a:ext cx="931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800" u="none"/>
              <a:t>Ростов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1" grpId="0"/>
      <p:bldP spid="40972" grpId="0"/>
      <p:bldP spid="40973" grpId="0"/>
      <p:bldP spid="40976" grpId="0"/>
      <p:bldP spid="40984" grpId="0"/>
      <p:bldP spid="40987" grpId="0"/>
      <p:bldP spid="4098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7" name="Picture 27" descr="13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1295400"/>
            <a:ext cx="1600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9" descr="Храм Христа Спасителя в Москве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24600" y="2438400"/>
            <a:ext cx="1600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2" name="Picture 52" descr="Здание МГУ Фотографии Москвы 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3886200"/>
            <a:ext cx="15938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3" descr="_0003080_photo_min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" y="1295400"/>
            <a:ext cx="15621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5" descr="3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9200" y="2590800"/>
            <a:ext cx="16002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0" name="Picture 50" descr="Большой театр 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905000" y="4051300"/>
            <a:ext cx="19812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.</a:t>
            </a:r>
          </a:p>
        </p:txBody>
      </p:sp>
      <p:sp>
        <p:nvSpPr>
          <p:cNvPr id="10245" name="WordArt 5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381000" y="152400"/>
            <a:ext cx="8229600" cy="135255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>
              <a:defRPr/>
            </a:pPr>
            <a:r>
              <a:rPr lang="ru-RU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Москва-столица России</a:t>
            </a:r>
          </a:p>
        </p:txBody>
      </p:sp>
      <p:pic>
        <p:nvPicPr>
          <p:cNvPr id="10274" name="Picture 34" descr="310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33800" y="4921250"/>
            <a:ext cx="19812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9" name="AutoShape 3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2971800" y="1600200"/>
            <a:ext cx="2971800" cy="21336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u="none"/>
              <a:t>Площадь 1091 км</a:t>
            </a:r>
            <a:r>
              <a:rPr lang="ru-RU" sz="1800" u="none" baseline="30000"/>
              <a:t>2</a:t>
            </a:r>
            <a:endParaRPr lang="ru-RU" sz="1800" u="none"/>
          </a:p>
          <a:p>
            <a:pPr algn="ctr"/>
            <a:r>
              <a:rPr lang="ru-RU" sz="1800" u="none"/>
              <a:t>Численность 10,4 млн. чел.</a:t>
            </a:r>
          </a:p>
        </p:txBody>
      </p:sp>
      <p:pic>
        <p:nvPicPr>
          <p:cNvPr id="10281" name="Picture 41" descr="034_big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52400" y="5013325"/>
            <a:ext cx="167640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7" name="Picture 47" descr="герб Москвы пластиковый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467600" y="4953000"/>
            <a:ext cx="14287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0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7346" name="Picture 2" descr="Картинка 20 из 12880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8600"/>
            <a:ext cx="7924800" cy="6289524"/>
          </a:xfrm>
          <a:prstGeom prst="rect">
            <a:avLst/>
          </a:prstGeom>
          <a:noFill/>
        </p:spPr>
      </p:pic>
      <p:pic>
        <p:nvPicPr>
          <p:cNvPr id="57348" name="Picture 4" descr="Картинка 24 из 12880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860" y="1"/>
            <a:ext cx="8732139" cy="6553200"/>
          </a:xfrm>
          <a:prstGeom prst="rect">
            <a:avLst/>
          </a:prstGeom>
          <a:noFill/>
        </p:spPr>
      </p:pic>
      <p:pic>
        <p:nvPicPr>
          <p:cNvPr id="57350" name="Picture 6" descr="Картинка 26 из 128808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685800"/>
            <a:ext cx="8153400" cy="6118874"/>
          </a:xfrm>
          <a:prstGeom prst="rect">
            <a:avLst/>
          </a:prstGeom>
          <a:noFill/>
        </p:spPr>
      </p:pic>
      <p:pic>
        <p:nvPicPr>
          <p:cNvPr id="57352" name="Picture 8" descr="Картинка 29 из 128808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1000" y="0"/>
            <a:ext cx="8478965" cy="6363200"/>
          </a:xfrm>
          <a:prstGeom prst="rect">
            <a:avLst/>
          </a:prstGeom>
          <a:noFill/>
        </p:spPr>
      </p:pic>
      <p:pic>
        <p:nvPicPr>
          <p:cNvPr id="57354" name="Picture 10" descr="Картинка 31 из 128808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8492" y="0"/>
            <a:ext cx="8965508" cy="6190070"/>
          </a:xfrm>
          <a:prstGeom prst="rect">
            <a:avLst/>
          </a:prstGeom>
          <a:noFill/>
        </p:spPr>
      </p:pic>
      <p:pic>
        <p:nvPicPr>
          <p:cNvPr id="57356" name="Picture 12" descr="Картинка 30 из 128808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-44563" y="228600"/>
            <a:ext cx="8853319" cy="624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1143000"/>
            <a:ext cx="8001000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u="none" dirty="0" smtClean="0"/>
              <a:t>В науке и научном обслуживании занято свыше трети всех работников этой отрасли в России</a:t>
            </a:r>
            <a:endParaRPr lang="ru-RU" sz="2800" b="1" u="none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95400" y="304800"/>
            <a:ext cx="61880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u="none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Занятость населения</a:t>
            </a:r>
            <a:endParaRPr lang="ru-RU" sz="4400" b="1" u="none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457200" y="2133600"/>
            <a:ext cx="7620000" cy="230832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Интеллектуальные ресурсы сосредоточены в центрах фундаментальной науки — г. Москве, Дубне, Пущино, Протвино и др., прикладной науки и опытного производства — Москве, Короле­ве, Жуковском и др., а также пользующихся мировой известно­стью вузовских центрах.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381000" y="381000"/>
            <a:ext cx="8534400" cy="378565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условиях экономического кризиса в ряде областей в 2000 г. был отмечен повышенный уровень официально зарегистрированной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безработицы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превышающей 2,8% экономически активного населения во Владимирской и 2,2% Брянской обл. (против 1,4% в среднем по России). Наиболее низким он был в Москве — 0,8%. Уровень общей безработицы, определяемый по результатам социологических обследований, достигал в районе почти 17% (Брянская обл.) и даже в Москве приближается к 5,6%, что, одна­ко, значительно ниже среднего по России — 13,4%.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Картинка 25 из 240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3400"/>
            <a:ext cx="8175017" cy="4953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5400" y="228600"/>
            <a:ext cx="647700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 algn="ctr"/>
            <a:r>
              <a:rPr lang="ru-RU" sz="2800" b="1" u="none" dirty="0" smtClean="0">
                <a:solidFill>
                  <a:srgbClr val="C00000"/>
                </a:solidFill>
              </a:rPr>
              <a:t>Сделать вывод:</a:t>
            </a:r>
            <a:endParaRPr lang="ru-RU" sz="2800" b="1" u="none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09800" y="914400"/>
            <a:ext cx="4572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none" dirty="0" smtClean="0"/>
              <a:t>Факторы развития</a:t>
            </a:r>
            <a:endParaRPr lang="ru-RU" sz="2800" b="1" u="none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1000" y="2286000"/>
            <a:ext cx="28194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none" dirty="0" smtClean="0"/>
              <a:t>Благоприятные:</a:t>
            </a:r>
          </a:p>
          <a:p>
            <a:pPr algn="ctr"/>
            <a:r>
              <a:rPr lang="ru-RU" sz="2400" b="1" u="none" dirty="0" smtClean="0"/>
              <a:t>…</a:t>
            </a:r>
            <a:endParaRPr lang="ru-RU" sz="2400" b="1" u="none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81600" y="2286000"/>
            <a:ext cx="3276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none" dirty="0" smtClean="0"/>
              <a:t>Неблагоприятные:</a:t>
            </a:r>
          </a:p>
          <a:p>
            <a:pPr algn="ctr"/>
            <a:r>
              <a:rPr lang="ru-RU" sz="2400" b="1" u="none" dirty="0" smtClean="0"/>
              <a:t>…</a:t>
            </a:r>
            <a:endParaRPr lang="ru-RU" sz="2400" b="1" u="none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1000" y="4572000"/>
            <a:ext cx="2819400" cy="1828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none" dirty="0" smtClean="0"/>
              <a:t>Способствуют развитию отраслей: …</a:t>
            </a:r>
          </a:p>
          <a:p>
            <a:pPr algn="ctr"/>
            <a:endParaRPr lang="ru-RU" sz="2400" b="1" u="none" dirty="0" smtClean="0"/>
          </a:p>
          <a:p>
            <a:pPr algn="ctr"/>
            <a:endParaRPr lang="ru-RU" sz="2400" b="1" u="none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867400" y="4648200"/>
            <a:ext cx="2667000" cy="1676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none" dirty="0" smtClean="0"/>
              <a:t>Затрудняют развитие: …</a:t>
            </a:r>
            <a:endParaRPr lang="ru-RU" sz="2400" b="1" u="none" dirty="0"/>
          </a:p>
        </p:txBody>
      </p:sp>
      <p:sp>
        <p:nvSpPr>
          <p:cNvPr id="10" name="Стрелка вниз 9"/>
          <p:cNvSpPr/>
          <p:nvPr/>
        </p:nvSpPr>
        <p:spPr>
          <a:xfrm flipH="1">
            <a:off x="2286000" y="1828800"/>
            <a:ext cx="228600" cy="5334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flipH="1">
            <a:off x="6248400" y="1828800"/>
            <a:ext cx="228600" cy="5334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Анимашки\стрелки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866273" y="3781929"/>
            <a:ext cx="1371601" cy="360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C:\Анимашки\стрелки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6380747" y="3906255"/>
            <a:ext cx="1295401" cy="340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Картинка 172 из 218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9504" y="3911180"/>
            <a:ext cx="1086379" cy="2489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609600" y="0"/>
            <a:ext cx="7924800" cy="310854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Хозяйство района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сложный многоотраслевой комплекс с резким преобладанием промышленности, со специализацией на сложной и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нематериалоемкой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продукции, требующей квалифицированного труда и научных разработок.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685800" y="3505200"/>
            <a:ext cx="7010400" cy="15696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Основные отрасли </a:t>
            </a: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специализации промышленности</a:t>
            </a: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многоотраслевое машиностроение, химическая, легкая, полиграфическая промышленность.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9800" y="152400"/>
            <a:ext cx="4339009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u="none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Промышленность</a:t>
            </a:r>
            <a:endParaRPr lang="ru-RU" sz="3600" b="1" u="none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066800"/>
            <a:ext cx="415466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u="none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Заполнить таблицу:</a:t>
            </a:r>
            <a:endParaRPr lang="ru-RU" sz="2800" b="1" u="none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" y="1600200"/>
          <a:ext cx="8763000" cy="502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000"/>
                <a:gridCol w="2921000"/>
                <a:gridCol w="2921000"/>
              </a:tblGrid>
              <a:tr h="85300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Отрасли специализации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Центры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Факторы размещения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9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0" y="0"/>
            <a:ext cx="8610600" cy="19389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Машиностроительный комплекс представлен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приборостроением, станкостроением, энергетическим и транспортным машиностроением. Выпускается также электронно-вычислительная техника.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381000" y="2133600"/>
            <a:ext cx="8229600" cy="41549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Важнейшие машиностроительные центры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Москва и Московская область (выпускаются грузовые и легковые автомобили, автобусы, речные суда, приборы, средства связи и электроника и др.), Тверь (транспортное машиностроение, автомобилестроение), Тула (сельскохозяйственное машиностроение), Владимир (тракторостроение), Брянск (дизелестроение, вагоностроение), Рязань (станкостроение), Смоленск (электротехника), Иваново и Ярославль (автомобилестроение).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228600" y="0"/>
            <a:ext cx="8686800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Химическая промышленность также высоко развита. Она представлена производством фосфатных удобрений (центры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Воскресенск, Полпино), азотных удобрений (Новомосковск, Щекино), соды, серной кислоты (Щелково, Новомосковск, Воскресенск), синтетического каучука (Ярославль, Ефремов), химического волокна (Тверь, Клин, Серпухов, Рязань).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218" name="Picture 2" descr="Картинка 1 из 31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57400" y="3048000"/>
            <a:ext cx="48768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0" y="457200"/>
            <a:ext cx="8763000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Текстильная промышленность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старейшая в районе отрасль, в прошлом отрасль специализации, в последние годы испытывает глубокий кризис. Предприятия хлопчатобумажной промышленности расположены в городах Иванове, Орехово-Зуево, Тверь, Ярославль, Москва, Кострома. Кроме хлопчатобумажных в районе производятся также шерстяные, льняные и шелковые ткани.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685800" y="4114800"/>
            <a:ext cx="7162800" cy="19389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Полиграфическая база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Центрального района очень мощная, она представлена крупными типографиями Москвы, Твери, Ярославля. Владимира, Смоленска, Чехова.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381000" y="152400"/>
            <a:ext cx="8229600" cy="470898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Топливно-энергетический комплекс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Центрального района ориентируется в основном на привозное топливо. Разработка местного угля и торфа снизилась в связи с поставками более эффективных нефти и газа.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 Центральном районе вырабатывается почти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20%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электроэнергии России, главным образом на крупных тепловых станциях.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ТЭС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работают на газе и мазуте (Костромская, ТЭС Москвы), на углях или торфе (Рязанская,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Щекинская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). На Верхней Волге построены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ГЭС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Иваньковская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Угличская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,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Рыбинская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). В районе действуют также атомные электростанции: первая в мире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АЭС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 г. Обнинск, Смоленская и Тверская АЭС.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Несмотря на развитую энергетику, район не обеспечивает себя полностью электроэнергией, поэтому частич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но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использует электроэнергию из Поволжья. 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Litebulb"/>
          <p:cNvSpPr>
            <a:spLocks noEditPoints="1" noChangeArrowheads="1"/>
          </p:cNvSpPr>
          <p:nvPr/>
        </p:nvSpPr>
        <p:spPr bwMode="auto">
          <a:xfrm>
            <a:off x="7543800" y="4419600"/>
            <a:ext cx="1447800" cy="226218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3556 w 21600"/>
              <a:gd name="T13" fmla="*/ 2188 h 21600"/>
              <a:gd name="T14" fmla="*/ 18277 w 21600"/>
              <a:gd name="T15" fmla="*/ 928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" name="Picture 6" descr="j01958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5029200"/>
            <a:ext cx="1284287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j043358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5181600"/>
            <a:ext cx="2087563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4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91400" y="228600"/>
            <a:ext cx="1447800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u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АПК</a:t>
            </a:r>
            <a:endParaRPr lang="ru-RU" sz="4000" b="1" u="none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0" descr="Картинка 38 из 154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4038600"/>
            <a:ext cx="2800350" cy="223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60198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Агропромышленный комплекс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один из крупнейших в России по производству молока, мяса, картофеля, овощей, льна, сахарной свеклы, продукции пищевой промышленности.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04800" y="3276600"/>
            <a:ext cx="4800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Но собственное сельскохозяйственное производство не обеспечивает потребности района, поэтому продовольственные товары поступают также и из других областей.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098" name="Picture 2" descr="Картинка 20 из 239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91759" y="1219200"/>
            <a:ext cx="3452241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838200" y="228600"/>
            <a:ext cx="7239000" cy="95410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Можно выделить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три сельскохозяйственных области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447800"/>
            <a:ext cx="2971800" cy="3046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u="none" dirty="0" smtClean="0"/>
              <a:t>В междуречье Оки и Волги развиваются молочное и мясомолочное скотоводство, свиноводство, овощеводство, картофелеводство. </a:t>
            </a:r>
            <a:endParaRPr lang="ru-RU" sz="2400" b="1" u="none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76600" y="1524000"/>
            <a:ext cx="2819400" cy="34778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u="none" dirty="0" smtClean="0"/>
              <a:t>Вокруг Москвы и областных центров развито пригородное сельское хозяйство с крупными плодоовощными хозяйствами, свинофермами и птицефабриками, с мощной пищевой промышленностью</a:t>
            </a:r>
            <a:endParaRPr lang="ru-RU" sz="2000" b="1" u="none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6248400" y="1447800"/>
            <a:ext cx="2895600" cy="34778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 северной части района отраслями специализации являются льноводство, молочно-мясное животноводство, выращивание зерновых (озимая рожь, яровая пшеница).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8" descr="j02333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876800"/>
            <a:ext cx="2074313" cy="184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304800" y="0"/>
            <a:ext cx="5943600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Транспорт.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 Центральном районе хорошо развиты все виды транспорта; существует разветвленная радиально-кольцевая транспортная сеть. Ядро транспортной сети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—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Московская агломерация.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971800"/>
            <a:ext cx="57912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u="none" dirty="0" smtClean="0"/>
              <a:t>Москва — крупный речной порт, имеющий выход к пяти морям. </a:t>
            </a:r>
            <a:endParaRPr lang="ru-RU" sz="2400" b="1" u="none" dirty="0"/>
          </a:p>
        </p:txBody>
      </p:sp>
      <p:pic>
        <p:nvPicPr>
          <p:cNvPr id="4" name="Picture 4" descr="Картинка 2 из 21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2895600"/>
            <a:ext cx="24384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Картинка 201 из 218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0163" y="304801"/>
            <a:ext cx="1509324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1774</TotalTime>
  <Words>1473</Words>
  <Application>Microsoft Office PowerPoint</Application>
  <PresentationFormat>Экран (4:3)</PresentationFormat>
  <Paragraphs>165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Трек</vt:lpstr>
      <vt:lpstr> Центральная Россия</vt:lpstr>
      <vt:lpstr>Презентация PowerPoint</vt:lpstr>
      <vt:lpstr>Презентация PowerPoint</vt:lpstr>
      <vt:lpstr>ЭГП района – положение района по отношению к объектам, имеющим экономическое значение.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Природные ресурсы:</vt:lpstr>
      <vt:lpstr>Минеральные ресурсы Центральной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MIOO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user403</dc:creator>
  <dc:description>Михальченко Анна Николаевна	1954	СЗАО</dc:description>
  <cp:lastModifiedBy>user</cp:lastModifiedBy>
  <cp:revision>75</cp:revision>
  <dcterms:created xsi:type="dcterms:W3CDTF">2005-02-24T09:52:47Z</dcterms:created>
  <dcterms:modified xsi:type="dcterms:W3CDTF">2015-02-16T09:20:12Z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000800e00d000000000001023620</vt:lpwstr>
  </property>
</Properties>
</file>