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61" r:id="rId2"/>
    <p:sldId id="259" r:id="rId3"/>
    <p:sldId id="256" r:id="rId4"/>
    <p:sldId id="260" r:id="rId5"/>
    <p:sldId id="257" r:id="rId6"/>
    <p:sldId id="269" r:id="rId7"/>
    <p:sldId id="268" r:id="rId8"/>
    <p:sldId id="266" r:id="rId9"/>
    <p:sldId id="264" r:id="rId10"/>
    <p:sldId id="263" r:id="rId11"/>
    <p:sldId id="328" r:id="rId12"/>
    <p:sldId id="302" r:id="rId13"/>
    <p:sldId id="303" r:id="rId14"/>
    <p:sldId id="291" r:id="rId15"/>
    <p:sldId id="305" r:id="rId16"/>
    <p:sldId id="304" r:id="rId17"/>
    <p:sldId id="311" r:id="rId18"/>
    <p:sldId id="308" r:id="rId19"/>
    <p:sldId id="314" r:id="rId20"/>
    <p:sldId id="329" r:id="rId21"/>
    <p:sldId id="309" r:id="rId22"/>
    <p:sldId id="285" r:id="rId23"/>
    <p:sldId id="299" r:id="rId24"/>
    <p:sldId id="315" r:id="rId25"/>
    <p:sldId id="316" r:id="rId26"/>
    <p:sldId id="317" r:id="rId27"/>
    <p:sldId id="271" r:id="rId28"/>
    <p:sldId id="294" r:id="rId29"/>
    <p:sldId id="297" r:id="rId30"/>
    <p:sldId id="312" r:id="rId31"/>
    <p:sldId id="313" r:id="rId32"/>
    <p:sldId id="333" r:id="rId33"/>
    <p:sldId id="335" r:id="rId34"/>
    <p:sldId id="296" r:id="rId35"/>
    <p:sldId id="319" r:id="rId36"/>
    <p:sldId id="321" r:id="rId37"/>
    <p:sldId id="320" r:id="rId38"/>
    <p:sldId id="322" r:id="rId39"/>
    <p:sldId id="323" r:id="rId40"/>
    <p:sldId id="29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9B99"/>
    <a:srgbClr val="FF9999"/>
    <a:srgbClr val="BC2406"/>
    <a:srgbClr val="BAEAEC"/>
    <a:srgbClr val="DDDDDD"/>
    <a:srgbClr val="CCFFFF"/>
    <a:srgbClr val="FFCC99"/>
    <a:srgbClr val="FF5050"/>
    <a:srgbClr val="66FFFF"/>
    <a:srgbClr val="BEFA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04" autoAdjust="0"/>
    <p:restoredTop sz="90167" autoAdjust="0"/>
  </p:normalViewPr>
  <p:slideViewPr>
    <p:cSldViewPr>
      <p:cViewPr varScale="1">
        <p:scale>
          <a:sx n="105" d="100"/>
          <a:sy n="105" d="100"/>
        </p:scale>
        <p:origin x="-17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-247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Лист1!$A$2:$A$11</c:f>
              <c:strCache>
                <c:ptCount val="10"/>
                <c:pt idx="0">
                  <c:v>Электроэнергетика</c:v>
                </c:pt>
                <c:pt idx="1">
                  <c:v>Топливная</c:v>
                </c:pt>
                <c:pt idx="2">
                  <c:v>Черная металлургия</c:v>
                </c:pt>
                <c:pt idx="3">
                  <c:v>Цветная металлургия</c:v>
                </c:pt>
                <c:pt idx="4">
                  <c:v>Химическая </c:v>
                </c:pt>
                <c:pt idx="5">
                  <c:v>Машиностроение</c:v>
                </c:pt>
                <c:pt idx="6">
                  <c:v>Лесная</c:v>
                </c:pt>
                <c:pt idx="7">
                  <c:v> Строительные материалы</c:v>
                </c:pt>
                <c:pt idx="8">
                  <c:v>Легкая</c:v>
                </c:pt>
                <c:pt idx="9">
                  <c:v>Пищевая 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4.4000000000000004</c:v>
                </c:pt>
                <c:pt idx="1">
                  <c:v>2.5</c:v>
                </c:pt>
                <c:pt idx="2">
                  <c:v>1</c:v>
                </c:pt>
                <c:pt idx="3">
                  <c:v>1.5</c:v>
                </c:pt>
                <c:pt idx="4">
                  <c:v>4.3</c:v>
                </c:pt>
                <c:pt idx="5">
                  <c:v>7.4</c:v>
                </c:pt>
                <c:pt idx="6">
                  <c:v>7.1</c:v>
                </c:pt>
                <c:pt idx="7">
                  <c:v>4.7</c:v>
                </c:pt>
                <c:pt idx="8">
                  <c:v>5</c:v>
                </c:pt>
                <c:pt idx="9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4171392"/>
        <c:axId val="144172928"/>
      </c:barChart>
      <c:catAx>
        <c:axId val="144171392"/>
        <c:scaling>
          <c:orientation val="minMax"/>
        </c:scaling>
        <c:delete val="0"/>
        <c:axPos val="b"/>
        <c:majorTickMark val="none"/>
        <c:minorTickMark val="none"/>
        <c:tickLblPos val="nextTo"/>
        <c:crossAx val="144172928"/>
        <c:crosses val="autoZero"/>
        <c:auto val="1"/>
        <c:lblAlgn val="ctr"/>
        <c:lblOffset val="100"/>
        <c:noMultiLvlLbl val="0"/>
      </c:catAx>
      <c:valAx>
        <c:axId val="144172928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14417139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E80F23-C5DB-4822-B8E9-A0EA405F071A}" type="datetimeFigureOut">
              <a:rPr lang="ru-RU" smtClean="0"/>
              <a:pPr/>
              <a:t>10.02.2015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92C377-71A7-4F5B-BB59-39F9FA31DDD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8557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10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Первый щелчок на 1 значок -появится  изображение, второй щелчок-информация, третий все исчезнет. Урбанизация –щелчок по кружку города Санкт-Петербург , появляется информация о городе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Щелчок по значку -появляется информация , 2 щелчок информация исчезает. Всего 4 пункта информации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92C377-71A7-4F5B-BB59-39F9FA31DDDA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425DD-00EC-4566-B7FC-C12A3A79FB4C}" type="datetimeFigureOut">
              <a:rPr lang="ru-RU" smtClean="0"/>
              <a:pPr/>
              <a:t>10.02.2015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12486-276F-4187-A65B-374B1C18C915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9.xml"/><Relationship Id="rId3" Type="http://schemas.openxmlformats.org/officeDocument/2006/relationships/image" Target="../media/image1.jpeg"/><Relationship Id="rId7" Type="http://schemas.openxmlformats.org/officeDocument/2006/relationships/slide" Target="slide2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11" Type="http://schemas.openxmlformats.org/officeDocument/2006/relationships/slide" Target="slide40.xml"/><Relationship Id="rId5" Type="http://schemas.openxmlformats.org/officeDocument/2006/relationships/slide" Target="slide2.xml"/><Relationship Id="rId10" Type="http://schemas.openxmlformats.org/officeDocument/2006/relationships/slide" Target="slide37.xml"/><Relationship Id="rId4" Type="http://schemas.openxmlformats.org/officeDocument/2006/relationships/image" Target="../media/image2.jpeg"/><Relationship Id="rId9" Type="http://schemas.openxmlformats.org/officeDocument/2006/relationships/slide" Target="slide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2.xml"/><Relationship Id="rId3" Type="http://schemas.openxmlformats.org/officeDocument/2006/relationships/slide" Target="slide4.xml"/><Relationship Id="rId7" Type="http://schemas.openxmlformats.org/officeDocument/2006/relationships/slide" Target="slide2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slide" Target="slide11.xml"/><Relationship Id="rId4" Type="http://schemas.openxmlformats.org/officeDocument/2006/relationships/slide" Target="slide5.xml"/><Relationship Id="rId9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slide" Target="slide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slide" Target="slide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jpe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2.jpeg"/><Relationship Id="rId3" Type="http://schemas.openxmlformats.org/officeDocument/2006/relationships/image" Target="../media/image1.jpeg"/><Relationship Id="rId7" Type="http://schemas.openxmlformats.org/officeDocument/2006/relationships/image" Target="../media/image17.png"/><Relationship Id="rId12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0.jpeg"/><Relationship Id="rId5" Type="http://schemas.openxmlformats.org/officeDocument/2006/relationships/image" Target="../media/image15.png"/><Relationship Id="rId10" Type="http://schemas.openxmlformats.org/officeDocument/2006/relationships/slide" Target="slide12.xml"/><Relationship Id="rId4" Type="http://schemas.openxmlformats.org/officeDocument/2006/relationships/slide" Target="slide3.xml"/><Relationship Id="rId9" Type="http://schemas.openxmlformats.org/officeDocument/2006/relationships/image" Target="../media/image19.jpeg"/><Relationship Id="rId1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1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slide" Target="slide11.xml"/><Relationship Id="rId10" Type="http://schemas.openxmlformats.org/officeDocument/2006/relationships/image" Target="../media/image29.jpeg"/><Relationship Id="rId4" Type="http://schemas.openxmlformats.org/officeDocument/2006/relationships/image" Target="../media/image24.png"/><Relationship Id="rId9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slide" Target="slide20.xml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3" Type="http://schemas.openxmlformats.org/officeDocument/2006/relationships/image" Target="../media/image31.png"/><Relationship Id="rId7" Type="http://schemas.openxmlformats.org/officeDocument/2006/relationships/slide" Target="slide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slide" Target="slide19.xml"/><Relationship Id="rId5" Type="http://schemas.openxmlformats.org/officeDocument/2006/relationships/slide" Target="slide15.xml"/><Relationship Id="rId10" Type="http://schemas.openxmlformats.org/officeDocument/2006/relationships/slide" Target="slide13.xml"/><Relationship Id="rId4" Type="http://schemas.openxmlformats.org/officeDocument/2006/relationships/image" Target="../media/image32.png"/><Relationship Id="rId9" Type="http://schemas.openxmlformats.org/officeDocument/2006/relationships/slide" Target="slide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13" Type="http://schemas.openxmlformats.org/officeDocument/2006/relationships/image" Target="../media/image39.jpeg"/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12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7.jpeg"/><Relationship Id="rId5" Type="http://schemas.openxmlformats.org/officeDocument/2006/relationships/slide" Target="slide14.xml"/><Relationship Id="rId10" Type="http://schemas.openxmlformats.org/officeDocument/2006/relationships/image" Target="../media/image36.jpeg"/><Relationship Id="rId4" Type="http://schemas.openxmlformats.org/officeDocument/2006/relationships/image" Target="../media/image33.jpe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1.jpeg"/><Relationship Id="rId7" Type="http://schemas.openxmlformats.org/officeDocument/2006/relationships/image" Target="../media/image4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43.jpeg"/><Relationship Id="rId4" Type="http://schemas.openxmlformats.org/officeDocument/2006/relationships/slide" Target="slide14.xml"/><Relationship Id="rId9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slide" Target="slide13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1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54.jpeg"/><Relationship Id="rId5" Type="http://schemas.openxmlformats.org/officeDocument/2006/relationships/image" Target="../media/image49.jpeg"/><Relationship Id="rId10" Type="http://schemas.openxmlformats.org/officeDocument/2006/relationships/image" Target="../media/image53.jpeg"/><Relationship Id="rId4" Type="http://schemas.openxmlformats.org/officeDocument/2006/relationships/slide" Target="slide3.xml"/><Relationship Id="rId9" Type="http://schemas.openxmlformats.org/officeDocument/2006/relationships/image" Target="../media/image5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12.png"/><Relationship Id="rId7" Type="http://schemas.openxmlformats.org/officeDocument/2006/relationships/image" Target="../media/image5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slide" Target="slide3.xml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11" Type="http://schemas.openxmlformats.org/officeDocument/2006/relationships/image" Target="../media/image62.gif"/><Relationship Id="rId5" Type="http://schemas.openxmlformats.org/officeDocument/2006/relationships/image" Target="../media/image58.jpeg"/><Relationship Id="rId10" Type="http://schemas.openxmlformats.org/officeDocument/2006/relationships/image" Target="../media/image61.jpeg"/><Relationship Id="rId4" Type="http://schemas.openxmlformats.org/officeDocument/2006/relationships/image" Target="../media/image57.jpeg"/><Relationship Id="rId9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microsoft.com/office/2007/relationships/hdphoto" Target="../media/hdphoto2.wdp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openxmlformats.org/officeDocument/2006/relationships/slide" Target="slide31.xml"/><Relationship Id="rId7" Type="http://schemas.openxmlformats.org/officeDocument/2006/relationships/slide" Target="slide3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7" Type="http://schemas.openxmlformats.org/officeDocument/2006/relationships/slide" Target="slide3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3.xml"/><Relationship Id="rId5" Type="http://schemas.openxmlformats.org/officeDocument/2006/relationships/slide" Target="slide36.xml"/><Relationship Id="rId4" Type="http://schemas.openxmlformats.org/officeDocument/2006/relationships/slide" Target="slide3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7" Type="http://schemas.openxmlformats.org/officeDocument/2006/relationships/slide" Target="slide3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2.xml"/><Relationship Id="rId5" Type="http://schemas.openxmlformats.org/officeDocument/2006/relationships/slide" Target="slide36.xml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slide" Target="slide35.xml"/><Relationship Id="rId7" Type="http://schemas.openxmlformats.org/officeDocument/2006/relationships/slide" Target="slide3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6.xml"/><Relationship Id="rId5" Type="http://schemas.openxmlformats.org/officeDocument/2006/relationships/slide" Target="slide32.xml"/><Relationship Id="rId4" Type="http://schemas.openxmlformats.org/officeDocument/2006/relationships/slide" Target="slide3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7" Type="http://schemas.openxmlformats.org/officeDocument/2006/relationships/slide" Target="slide3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24.png"/><Relationship Id="rId7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slide" Target="slide1.xml"/><Relationship Id="rId5" Type="http://schemas.openxmlformats.org/officeDocument/2006/relationships/image" Target="../media/image67.png"/><Relationship Id="rId10" Type="http://schemas.microsoft.com/office/2007/relationships/hdphoto" Target="../media/hdphoto1.wdp"/><Relationship Id="rId4" Type="http://schemas.openxmlformats.org/officeDocument/2006/relationships/image" Target="../media/image66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63688" y="404664"/>
            <a:ext cx="5688632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География России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Экономические районы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6" name="Рисунок 5" descr="300px-Northwestern_economic_region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2555776" y="1196752"/>
            <a:ext cx="3816424" cy="2160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971600" y="3861048"/>
            <a:ext cx="7200800" cy="1152128"/>
          </a:xfrm>
          <a:prstGeom prst="roundRect">
            <a:avLst>
              <a:gd name="adj" fmla="val 17461"/>
            </a:avLst>
          </a:prstGeom>
          <a:gradFill>
            <a:gsLst>
              <a:gs pos="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50000"/>
                  <a:satMod val="300000"/>
                </a:schemeClr>
              </a:gs>
              <a:gs pos="3500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37000"/>
                  <a:satMod val="300000"/>
                </a:schemeClr>
              </a:gs>
              <a:gs pos="100000">
                <a:schemeClr val="accent5">
                  <a:shade val="50000"/>
                  <a:hueOff val="101189"/>
                  <a:satOff val="-2238"/>
                  <a:lumOff val="16795"/>
                  <a:alphaOff val="0"/>
                  <a:tint val="15000"/>
                  <a:satMod val="350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Северо-Западный экономический район</a:t>
            </a:r>
            <a:endParaRPr lang="ru-RU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19672" y="5877272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Умножение 12">
            <a:hlinkClick r:id="" action="ppaction://hlinkshowjump?jump=endshow"/>
          </p:cNvPr>
          <p:cNvSpPr/>
          <p:nvPr/>
        </p:nvSpPr>
        <p:spPr bwMode="auto">
          <a:xfrm>
            <a:off x="251520" y="6093296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rId5" action="ppaction://hlinksldjump"/>
          </p:cNvPr>
          <p:cNvSpPr/>
          <p:nvPr/>
        </p:nvSpPr>
        <p:spPr>
          <a:xfrm>
            <a:off x="251520" y="5373216"/>
            <a:ext cx="1440160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Теория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>
            <a:hlinkClick r:id="rId6" action="ppaction://hlinksldjump"/>
          </p:cNvPr>
          <p:cNvSpPr/>
          <p:nvPr/>
        </p:nvSpPr>
        <p:spPr>
          <a:xfrm>
            <a:off x="1763688" y="5373216"/>
            <a:ext cx="1512168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Практикум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>
            <a:hlinkClick r:id="rId7" action="ppaction://hlinksldjump"/>
          </p:cNvPr>
          <p:cNvSpPr/>
          <p:nvPr/>
        </p:nvSpPr>
        <p:spPr>
          <a:xfrm>
            <a:off x="3347864" y="5373216"/>
            <a:ext cx="1368152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Тесты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>
            <a:hlinkClick r:id="rId8" action="ppaction://hlinksldjump"/>
          </p:cNvPr>
          <p:cNvSpPr/>
          <p:nvPr/>
        </p:nvSpPr>
        <p:spPr>
          <a:xfrm>
            <a:off x="4788024" y="5373216"/>
            <a:ext cx="1368152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Вопросы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>
            <a:hlinkClick r:id="rId9" action="ppaction://hlinksldjump"/>
          </p:cNvPr>
          <p:cNvSpPr/>
          <p:nvPr/>
        </p:nvSpPr>
        <p:spPr>
          <a:xfrm>
            <a:off x="6228184" y="5373216"/>
            <a:ext cx="1296144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Задания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>
            <a:hlinkClick r:id="rId10" action="ppaction://hlinksldjump"/>
          </p:cNvPr>
          <p:cNvSpPr/>
          <p:nvPr/>
        </p:nvSpPr>
        <p:spPr>
          <a:xfrm>
            <a:off x="7596336" y="5373216"/>
            <a:ext cx="1296144" cy="57606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ГИА,ЕГЭ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Скругленный прямоугольник 18">
            <a:hlinkClick r:id="rId11" action="ppaction://hlinksldjump"/>
          </p:cNvPr>
          <p:cNvSpPr/>
          <p:nvPr/>
        </p:nvSpPr>
        <p:spPr>
          <a:xfrm>
            <a:off x="7524328" y="6237312"/>
            <a:ext cx="1296144" cy="3600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Навигация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476672"/>
            <a:ext cx="720080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Визитная карточка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Рисунок 4" descr="Безымянный.jpg"/>
          <p:cNvPicPr>
            <a:picLocks noChangeAspect="1"/>
          </p:cNvPicPr>
          <p:nvPr/>
        </p:nvPicPr>
        <p:blipFill>
          <a:blip r:embed="rId3" cstate="print"/>
          <a:srcRect l="1181" r="38576" b="9281"/>
          <a:stretch>
            <a:fillRect/>
          </a:stretch>
        </p:blipFill>
        <p:spPr>
          <a:xfrm>
            <a:off x="539552" y="1628800"/>
            <a:ext cx="3672408" cy="4320480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499992" y="1700808"/>
            <a:ext cx="4176464" cy="295465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/>
              <a:t>Самый маленький из экономических районов России.</a:t>
            </a:r>
          </a:p>
          <a:p>
            <a:r>
              <a:rPr lang="ru-RU" sz="2400" dirty="0" smtClean="0"/>
              <a:t> Площадь -</a:t>
            </a:r>
            <a:r>
              <a:rPr lang="ru-RU" sz="2400" b="1" dirty="0" smtClean="0"/>
              <a:t>196,5 </a:t>
            </a:r>
            <a:r>
              <a:rPr lang="ru-RU" sz="2400" dirty="0" smtClean="0"/>
              <a:t>тыс. кв.км - </a:t>
            </a:r>
            <a:r>
              <a:rPr lang="ru-RU" sz="2400" b="1" dirty="0" smtClean="0"/>
              <a:t>1,1%</a:t>
            </a:r>
            <a:r>
              <a:rPr lang="ru-RU" sz="2400" dirty="0" smtClean="0"/>
              <a:t> от площади России.</a:t>
            </a:r>
          </a:p>
          <a:p>
            <a:r>
              <a:rPr lang="ru-RU" sz="2400" dirty="0" smtClean="0"/>
              <a:t>Население –</a:t>
            </a:r>
            <a:r>
              <a:rPr lang="ru-RU" sz="2400" b="1" dirty="0" smtClean="0"/>
              <a:t>7891,4</a:t>
            </a:r>
            <a:r>
              <a:rPr lang="ru-RU" sz="2400" dirty="0" smtClean="0"/>
              <a:t> тыс.чел. – </a:t>
            </a:r>
            <a:r>
              <a:rPr lang="ru-RU" sz="2400" b="1" dirty="0" smtClean="0"/>
              <a:t>5,6 %</a:t>
            </a:r>
            <a:r>
              <a:rPr lang="ru-RU" sz="2400" dirty="0" smtClean="0"/>
              <a:t> населения России.</a:t>
            </a:r>
          </a:p>
          <a:p>
            <a:endParaRPr lang="ru-RU" dirty="0"/>
          </a:p>
        </p:txBody>
      </p:sp>
      <p:sp>
        <p:nvSpPr>
          <p:cNvPr id="6" name="Нашивка 5">
            <a:hlinkClick r:id="rId4" action="ppaction://hlinksldjump"/>
          </p:cNvPr>
          <p:cNvSpPr/>
          <p:nvPr/>
        </p:nvSpPr>
        <p:spPr bwMode="auto">
          <a:xfrm>
            <a:off x="8172400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64886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971600" y="260648"/>
            <a:ext cx="7200800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Северо-Западный экономический район</a:t>
            </a:r>
            <a:endParaRPr lang="ru-RU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-5869160" y="0"/>
            <a:ext cx="14668880" cy="7075648"/>
            <a:chOff x="-5598896" y="-812"/>
            <a:chExt cx="14668880" cy="7075648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614544" y="907908"/>
              <a:ext cx="8455440" cy="5256584"/>
            </a:xfrm>
            <a:prstGeom prst="rect">
              <a:avLst/>
            </a:prstGeom>
            <a:noFill/>
          </p:spPr>
        </p:sp>
        <p:sp>
          <p:nvSpPr>
            <p:cNvPr id="26" name="Арка 25"/>
            <p:cNvSpPr/>
            <p:nvPr/>
          </p:nvSpPr>
          <p:spPr>
            <a:xfrm>
              <a:off x="-5598896" y="-812"/>
              <a:ext cx="7075648" cy="7075648"/>
            </a:xfrm>
            <a:prstGeom prst="blockArc">
              <a:avLst>
                <a:gd name="adj1" fmla="val 18900000"/>
                <a:gd name="adj2" fmla="val 2700000"/>
                <a:gd name="adj3" fmla="val 305"/>
              </a:avLst>
            </a:pr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Полилиния 26">
              <a:hlinkClick r:id="rId3" action="ppaction://hlinksldjump"/>
            </p:cNvPr>
            <p:cNvSpPr/>
            <p:nvPr/>
          </p:nvSpPr>
          <p:spPr>
            <a:xfrm>
              <a:off x="827572" y="1124744"/>
              <a:ext cx="7903124" cy="477718"/>
            </a:xfrm>
            <a:custGeom>
              <a:avLst/>
              <a:gdLst>
                <a:gd name="connsiteX0" fmla="*/ 0 w 7728481"/>
                <a:gd name="connsiteY0" fmla="*/ 0 h 477718"/>
                <a:gd name="connsiteX1" fmla="*/ 7728481 w 7728481"/>
                <a:gd name="connsiteY1" fmla="*/ 0 h 477718"/>
                <a:gd name="connsiteX2" fmla="*/ 7728481 w 7728481"/>
                <a:gd name="connsiteY2" fmla="*/ 477718 h 477718"/>
                <a:gd name="connsiteX3" fmla="*/ 0 w 7728481"/>
                <a:gd name="connsiteY3" fmla="*/ 477718 h 477718"/>
                <a:gd name="connsiteX4" fmla="*/ 0 w 7728481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28481" h="477718">
                  <a:moveTo>
                    <a:pt x="0" y="0"/>
                  </a:moveTo>
                  <a:lnTo>
                    <a:pt x="7728481" y="0"/>
                  </a:lnTo>
                  <a:lnTo>
                    <a:pt x="7728481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0"/>
                <a:satOff val="0"/>
                <a:lumOff val="0"/>
                <a:alphaOff val="0"/>
              </a:schemeClr>
            </a:fillRef>
            <a:effectRef idx="1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Состав района</a:t>
              </a:r>
              <a:endParaRPr lang="ru-RU" sz="2400" kern="1200" dirty="0"/>
            </a:p>
          </p:txBody>
        </p:sp>
        <p:sp>
          <p:nvSpPr>
            <p:cNvPr id="28" name="Овал 27"/>
            <p:cNvSpPr/>
            <p:nvPr/>
          </p:nvSpPr>
          <p:spPr>
            <a:xfrm>
              <a:off x="395536" y="980728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1</a:t>
              </a:r>
              <a:endParaRPr lang="ru-RU" b="1" dirty="0"/>
            </a:p>
          </p:txBody>
        </p:sp>
        <p:sp>
          <p:nvSpPr>
            <p:cNvPr id="29" name="Полилиния 28">
              <a:hlinkClick r:id="rId4" action="ppaction://hlinksldjump"/>
            </p:cNvPr>
            <p:cNvSpPr/>
            <p:nvPr/>
          </p:nvSpPr>
          <p:spPr>
            <a:xfrm>
              <a:off x="1142226" y="1864682"/>
              <a:ext cx="7583898" cy="477718"/>
            </a:xfrm>
            <a:custGeom>
              <a:avLst/>
              <a:gdLst>
                <a:gd name="connsiteX0" fmla="*/ 0 w 7583898"/>
                <a:gd name="connsiteY0" fmla="*/ 0 h 477718"/>
                <a:gd name="connsiteX1" fmla="*/ 7583898 w 7583898"/>
                <a:gd name="connsiteY1" fmla="*/ 0 h 477718"/>
                <a:gd name="connsiteX2" fmla="*/ 7583898 w 7583898"/>
                <a:gd name="connsiteY2" fmla="*/ 477718 h 477718"/>
                <a:gd name="connsiteX3" fmla="*/ 0 w 7583898"/>
                <a:gd name="connsiteY3" fmla="*/ 477718 h 477718"/>
                <a:gd name="connsiteX4" fmla="*/ 0 w 7583898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83898" h="477718">
                  <a:moveTo>
                    <a:pt x="0" y="0"/>
                  </a:moveTo>
                  <a:lnTo>
                    <a:pt x="7583898" y="0"/>
                  </a:lnTo>
                  <a:lnTo>
                    <a:pt x="7583898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780253"/>
                <a:satOff val="-973"/>
                <a:lumOff val="229"/>
                <a:alphaOff val="0"/>
              </a:schemeClr>
            </a:fillRef>
            <a:effectRef idx="1">
              <a:schemeClr val="accent2">
                <a:hueOff val="780253"/>
                <a:satOff val="-973"/>
                <a:lumOff val="229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Экономико-географическое положение</a:t>
              </a:r>
              <a:endParaRPr lang="ru-RU" sz="2400" kern="1200" dirty="0"/>
            </a:p>
          </p:txBody>
        </p:sp>
        <p:sp>
          <p:nvSpPr>
            <p:cNvPr id="30" name="Овал 29">
              <a:hlinkClick r:id="rId4" action="ppaction://hlinksldjump"/>
            </p:cNvPr>
            <p:cNvSpPr/>
            <p:nvPr/>
          </p:nvSpPr>
          <p:spPr>
            <a:xfrm>
              <a:off x="843652" y="1804967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780253"/>
                <a:satOff val="-973"/>
                <a:lumOff val="229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2</a:t>
              </a:r>
              <a:endParaRPr lang="ru-RU" b="1" dirty="0"/>
            </a:p>
          </p:txBody>
        </p:sp>
        <p:sp>
          <p:nvSpPr>
            <p:cNvPr id="31" name="Полилиния 30">
              <a:hlinkClick r:id="rId5" action="ppaction://hlinksldjump"/>
            </p:cNvPr>
            <p:cNvSpPr/>
            <p:nvPr/>
          </p:nvSpPr>
          <p:spPr>
            <a:xfrm>
              <a:off x="1379298" y="2581154"/>
              <a:ext cx="7346826" cy="477718"/>
            </a:xfrm>
            <a:custGeom>
              <a:avLst/>
              <a:gdLst>
                <a:gd name="connsiteX0" fmla="*/ 0 w 7346826"/>
                <a:gd name="connsiteY0" fmla="*/ 0 h 477718"/>
                <a:gd name="connsiteX1" fmla="*/ 7346826 w 7346826"/>
                <a:gd name="connsiteY1" fmla="*/ 0 h 477718"/>
                <a:gd name="connsiteX2" fmla="*/ 7346826 w 7346826"/>
                <a:gd name="connsiteY2" fmla="*/ 477718 h 477718"/>
                <a:gd name="connsiteX3" fmla="*/ 0 w 7346826"/>
                <a:gd name="connsiteY3" fmla="*/ 477718 h 477718"/>
                <a:gd name="connsiteX4" fmla="*/ 0 w 7346826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6826" h="477718">
                  <a:moveTo>
                    <a:pt x="0" y="0"/>
                  </a:moveTo>
                  <a:lnTo>
                    <a:pt x="7346826" y="0"/>
                  </a:lnTo>
                  <a:lnTo>
                    <a:pt x="7346826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1560506"/>
                <a:satOff val="-1946"/>
                <a:lumOff val="458"/>
                <a:alphaOff val="0"/>
              </a:schemeClr>
            </a:fillRef>
            <a:effectRef idx="1">
              <a:schemeClr val="accent2">
                <a:hueOff val="1560506"/>
                <a:satOff val="-1946"/>
                <a:lumOff val="458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Природные условия и ресурсы</a:t>
              </a:r>
              <a:endParaRPr lang="ru-RU" sz="2400" kern="1200" dirty="0"/>
            </a:p>
          </p:txBody>
        </p:sp>
        <p:sp>
          <p:nvSpPr>
            <p:cNvPr id="32" name="Овал 31">
              <a:hlinkClick r:id="rId5" action="ppaction://hlinksldjump"/>
            </p:cNvPr>
            <p:cNvSpPr/>
            <p:nvPr/>
          </p:nvSpPr>
          <p:spPr>
            <a:xfrm>
              <a:off x="1049284" y="2525363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1560506"/>
                <a:satOff val="-1946"/>
                <a:lumOff val="458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>
                  <a:solidFill>
                    <a:schemeClr val="tx1"/>
                  </a:solidFill>
                </a:rPr>
                <a:t>3</a:t>
              </a:r>
              <a:endParaRPr lang="ru-RU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Полилиния 32">
              <a:hlinkClick r:id="rId5" action="ppaction://hlinksldjump"/>
            </p:cNvPr>
            <p:cNvSpPr/>
            <p:nvPr/>
          </p:nvSpPr>
          <p:spPr>
            <a:xfrm>
              <a:off x="1454992" y="3298152"/>
              <a:ext cx="7271131" cy="477718"/>
            </a:xfrm>
            <a:custGeom>
              <a:avLst/>
              <a:gdLst>
                <a:gd name="connsiteX0" fmla="*/ 0 w 7271131"/>
                <a:gd name="connsiteY0" fmla="*/ 0 h 477718"/>
                <a:gd name="connsiteX1" fmla="*/ 7271131 w 7271131"/>
                <a:gd name="connsiteY1" fmla="*/ 0 h 477718"/>
                <a:gd name="connsiteX2" fmla="*/ 7271131 w 7271131"/>
                <a:gd name="connsiteY2" fmla="*/ 477718 h 477718"/>
                <a:gd name="connsiteX3" fmla="*/ 0 w 7271131"/>
                <a:gd name="connsiteY3" fmla="*/ 477718 h 477718"/>
                <a:gd name="connsiteX4" fmla="*/ 0 w 7271131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1131" h="477718">
                  <a:moveTo>
                    <a:pt x="0" y="0"/>
                  </a:moveTo>
                  <a:lnTo>
                    <a:pt x="7271131" y="0"/>
                  </a:lnTo>
                  <a:lnTo>
                    <a:pt x="7271131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1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Население района</a:t>
              </a:r>
              <a:endParaRPr lang="ru-RU" sz="2400" kern="1200" dirty="0"/>
            </a:p>
          </p:txBody>
        </p:sp>
        <p:sp>
          <p:nvSpPr>
            <p:cNvPr id="34" name="Овал 33">
              <a:hlinkClick r:id="rId5" action="ppaction://hlinksldjump"/>
            </p:cNvPr>
            <p:cNvSpPr/>
            <p:nvPr/>
          </p:nvSpPr>
          <p:spPr>
            <a:xfrm>
              <a:off x="1156419" y="3238438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2340759"/>
                <a:satOff val="-2919"/>
                <a:lumOff val="686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4</a:t>
              </a:r>
              <a:endParaRPr lang="ru-RU" b="1" dirty="0"/>
            </a:p>
          </p:txBody>
        </p:sp>
        <p:sp>
          <p:nvSpPr>
            <p:cNvPr id="35" name="Полилиния 34">
              <a:hlinkClick r:id="rId6" action="ppaction://hlinksldjump"/>
            </p:cNvPr>
            <p:cNvSpPr/>
            <p:nvPr/>
          </p:nvSpPr>
          <p:spPr>
            <a:xfrm>
              <a:off x="1449473" y="4080813"/>
              <a:ext cx="7298991" cy="477718"/>
            </a:xfrm>
            <a:custGeom>
              <a:avLst/>
              <a:gdLst>
                <a:gd name="connsiteX0" fmla="*/ 0 w 7346826"/>
                <a:gd name="connsiteY0" fmla="*/ 0 h 477718"/>
                <a:gd name="connsiteX1" fmla="*/ 7346826 w 7346826"/>
                <a:gd name="connsiteY1" fmla="*/ 0 h 477718"/>
                <a:gd name="connsiteX2" fmla="*/ 7346826 w 7346826"/>
                <a:gd name="connsiteY2" fmla="*/ 477718 h 477718"/>
                <a:gd name="connsiteX3" fmla="*/ 0 w 7346826"/>
                <a:gd name="connsiteY3" fmla="*/ 477718 h 477718"/>
                <a:gd name="connsiteX4" fmla="*/ 0 w 7346826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46826" h="477718">
                  <a:moveTo>
                    <a:pt x="0" y="0"/>
                  </a:moveTo>
                  <a:lnTo>
                    <a:pt x="7346826" y="0"/>
                  </a:lnTo>
                  <a:lnTo>
                    <a:pt x="7346826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3121013"/>
                <a:satOff val="-3893"/>
                <a:lumOff val="915"/>
                <a:alphaOff val="0"/>
              </a:schemeClr>
            </a:fillRef>
            <a:effectRef idx="1">
              <a:schemeClr val="accent2">
                <a:hueOff val="3121013"/>
                <a:satOff val="-3893"/>
                <a:lumOff val="915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Хозяйство района</a:t>
              </a:r>
              <a:endParaRPr lang="ru-RU" sz="2400" kern="1200" dirty="0"/>
            </a:p>
          </p:txBody>
        </p:sp>
        <p:sp>
          <p:nvSpPr>
            <p:cNvPr id="36" name="Овал 35">
              <a:hlinkClick r:id="rId6" action="ppaction://hlinksldjump"/>
            </p:cNvPr>
            <p:cNvSpPr/>
            <p:nvPr/>
          </p:nvSpPr>
          <p:spPr>
            <a:xfrm>
              <a:off x="1080724" y="3955436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3121013"/>
                <a:satOff val="-3893"/>
                <a:lumOff val="915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5</a:t>
              </a:r>
              <a:endParaRPr lang="ru-RU" b="1" dirty="0"/>
            </a:p>
          </p:txBody>
        </p:sp>
        <p:sp>
          <p:nvSpPr>
            <p:cNvPr id="37" name="Полилиния 36">
              <a:hlinkClick r:id="rId7" action="ppaction://hlinksldjump"/>
            </p:cNvPr>
            <p:cNvSpPr/>
            <p:nvPr/>
          </p:nvSpPr>
          <p:spPr>
            <a:xfrm>
              <a:off x="1142226" y="4731623"/>
              <a:ext cx="7583898" cy="477718"/>
            </a:xfrm>
            <a:custGeom>
              <a:avLst/>
              <a:gdLst>
                <a:gd name="connsiteX0" fmla="*/ 0 w 7583898"/>
                <a:gd name="connsiteY0" fmla="*/ 0 h 477718"/>
                <a:gd name="connsiteX1" fmla="*/ 7583898 w 7583898"/>
                <a:gd name="connsiteY1" fmla="*/ 0 h 477718"/>
                <a:gd name="connsiteX2" fmla="*/ 7583898 w 7583898"/>
                <a:gd name="connsiteY2" fmla="*/ 477718 h 477718"/>
                <a:gd name="connsiteX3" fmla="*/ 0 w 7583898"/>
                <a:gd name="connsiteY3" fmla="*/ 477718 h 477718"/>
                <a:gd name="connsiteX4" fmla="*/ 0 w 7583898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583898" h="477718">
                  <a:moveTo>
                    <a:pt x="0" y="0"/>
                  </a:moveTo>
                  <a:lnTo>
                    <a:pt x="7583898" y="0"/>
                  </a:lnTo>
                  <a:lnTo>
                    <a:pt x="7583898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3901266"/>
                <a:satOff val="-4866"/>
                <a:lumOff val="1144"/>
                <a:alphaOff val="0"/>
              </a:schemeClr>
            </a:fillRef>
            <a:effectRef idx="1">
              <a:schemeClr val="accent2">
                <a:hueOff val="3901266"/>
                <a:satOff val="-4866"/>
                <a:lumOff val="1144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3500" rIns="63500" bIns="63500" numCol="1" spcCol="1270" anchor="ctr" anchorCtr="0">
              <a:noAutofit/>
            </a:bodyPr>
            <a:lstStyle/>
            <a:p>
              <a:pPr lvl="0" algn="l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500" kern="1200" dirty="0" smtClean="0"/>
                <a:t>Транспорт района</a:t>
              </a:r>
              <a:endParaRPr lang="ru-RU" sz="2500" kern="1200" dirty="0"/>
            </a:p>
          </p:txBody>
        </p:sp>
        <p:sp>
          <p:nvSpPr>
            <p:cNvPr id="38" name="Овал 37">
              <a:hlinkClick r:id="rId7" action="ppaction://hlinksldjump"/>
            </p:cNvPr>
            <p:cNvSpPr/>
            <p:nvPr/>
          </p:nvSpPr>
          <p:spPr>
            <a:xfrm>
              <a:off x="899592" y="4725144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3901266"/>
                <a:satOff val="-4866"/>
                <a:lumOff val="1144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6</a:t>
              </a:r>
              <a:endParaRPr lang="ru-RU" b="1" dirty="0"/>
            </a:p>
          </p:txBody>
        </p:sp>
        <p:sp>
          <p:nvSpPr>
            <p:cNvPr id="39" name="Полилиния 38">
              <a:hlinkClick r:id="rId8" action="ppaction://hlinksldjump"/>
            </p:cNvPr>
            <p:cNvSpPr/>
            <p:nvPr/>
          </p:nvSpPr>
          <p:spPr>
            <a:xfrm>
              <a:off x="709609" y="5448621"/>
              <a:ext cx="8016515" cy="477718"/>
            </a:xfrm>
            <a:custGeom>
              <a:avLst/>
              <a:gdLst>
                <a:gd name="connsiteX0" fmla="*/ 0 w 8016515"/>
                <a:gd name="connsiteY0" fmla="*/ 0 h 477718"/>
                <a:gd name="connsiteX1" fmla="*/ 8016515 w 8016515"/>
                <a:gd name="connsiteY1" fmla="*/ 0 h 477718"/>
                <a:gd name="connsiteX2" fmla="*/ 8016515 w 8016515"/>
                <a:gd name="connsiteY2" fmla="*/ 477718 h 477718"/>
                <a:gd name="connsiteX3" fmla="*/ 0 w 8016515"/>
                <a:gd name="connsiteY3" fmla="*/ 477718 h 477718"/>
                <a:gd name="connsiteX4" fmla="*/ 0 w 8016515"/>
                <a:gd name="connsiteY4" fmla="*/ 0 h 477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16515" h="477718">
                  <a:moveTo>
                    <a:pt x="0" y="0"/>
                  </a:moveTo>
                  <a:lnTo>
                    <a:pt x="8016515" y="0"/>
                  </a:lnTo>
                  <a:lnTo>
                    <a:pt x="8016515" y="477718"/>
                  </a:lnTo>
                  <a:lnTo>
                    <a:pt x="0" y="477718"/>
                  </a:lnTo>
                  <a:lnTo>
                    <a:pt x="0" y="0"/>
                  </a:lnTo>
                  <a:close/>
                </a:path>
              </a:pathLst>
            </a:custGeom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1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dk1"/>
            </a:fontRef>
          </p:style>
          <p:txBody>
            <a:bodyPr spcFirstLastPara="0" vert="horz" wrap="square" lIns="379189" tIns="60960" rIns="60960" bIns="60960" numCol="1" spcCol="1270" anchor="ctr" anchorCtr="0">
              <a:noAutofit/>
            </a:bodyPr>
            <a:lstStyle/>
            <a:p>
              <a:pPr lvl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400" kern="1200" dirty="0" smtClean="0"/>
                <a:t>Проблемы и перспективы развития района</a:t>
              </a:r>
              <a:endParaRPr lang="ru-RU" sz="2400" kern="1200" dirty="0"/>
            </a:p>
          </p:txBody>
        </p:sp>
        <p:sp>
          <p:nvSpPr>
            <p:cNvPr id="40" name="Овал 39">
              <a:hlinkClick r:id="rId8" action="ppaction://hlinksldjump"/>
            </p:cNvPr>
            <p:cNvSpPr/>
            <p:nvPr/>
          </p:nvSpPr>
          <p:spPr>
            <a:xfrm>
              <a:off x="411035" y="5388906"/>
              <a:ext cx="597147" cy="597147"/>
            </a:xfrm>
            <a:prstGeom prst="ellipse">
              <a:avLst/>
            </a:prstGeom>
          </p:spPr>
          <p:style>
            <a:lnRef idx="1">
              <a:schemeClr val="accent2">
                <a:hueOff val="4681519"/>
                <a:satOff val="-5839"/>
                <a:lumOff val="1373"/>
                <a:alphaOff val="0"/>
              </a:schemeClr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r>
                <a:rPr lang="ru-RU" b="1" dirty="0" smtClean="0"/>
                <a:t>7</a:t>
              </a:r>
              <a:endParaRPr lang="ru-RU" b="1" dirty="0"/>
            </a:p>
          </p:txBody>
        </p:sp>
      </p:grpSp>
      <p:sp>
        <p:nvSpPr>
          <p:cNvPr id="20" name="Нашивка 19">
            <a:hlinkClick r:id="rId9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1" name="Умножение 20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2" name="Скругленный прямоугольник 21">
            <a:hlinkClick r:id="" action="ppaction://noaction"/>
          </p:cNvPr>
          <p:cNvSpPr/>
          <p:nvPr/>
        </p:nvSpPr>
        <p:spPr>
          <a:xfrm>
            <a:off x="3923928" y="6237312"/>
            <a:ext cx="1368152" cy="4320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Ресурсы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332656"/>
            <a:ext cx="7200800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Состав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Семиугольник 5"/>
          <p:cNvSpPr/>
          <p:nvPr/>
        </p:nvSpPr>
        <p:spPr>
          <a:xfrm>
            <a:off x="4860032" y="1988840"/>
            <a:ext cx="360040" cy="360040"/>
          </a:xfrm>
          <a:prstGeom prst="heptagon">
            <a:avLst/>
          </a:prstGeom>
          <a:solidFill>
            <a:schemeClr val="bg1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1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Семиугольник 8"/>
          <p:cNvSpPr/>
          <p:nvPr/>
        </p:nvSpPr>
        <p:spPr>
          <a:xfrm>
            <a:off x="4860032" y="2708920"/>
            <a:ext cx="360040" cy="360040"/>
          </a:xfrm>
          <a:prstGeom prst="heptagon">
            <a:avLst/>
          </a:prstGeom>
          <a:solidFill>
            <a:schemeClr val="bg1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2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Семиугольник 9"/>
          <p:cNvSpPr/>
          <p:nvPr/>
        </p:nvSpPr>
        <p:spPr>
          <a:xfrm>
            <a:off x="4860032" y="3429000"/>
            <a:ext cx="360040" cy="360040"/>
          </a:xfrm>
          <a:prstGeom prst="heptagon">
            <a:avLst/>
          </a:prstGeom>
          <a:solidFill>
            <a:schemeClr val="bg1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3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Семиугольник 10"/>
          <p:cNvSpPr/>
          <p:nvPr/>
        </p:nvSpPr>
        <p:spPr>
          <a:xfrm>
            <a:off x="4860032" y="4149080"/>
            <a:ext cx="360040" cy="360040"/>
          </a:xfrm>
          <a:prstGeom prst="heptagon">
            <a:avLst/>
          </a:prstGeom>
          <a:solidFill>
            <a:schemeClr val="bg1"/>
          </a:solidFill>
          <a:ln>
            <a:solidFill>
              <a:srgbClr val="FFCC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4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36096" y="191683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Ленинградская область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5364088" y="270892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Псковская область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5292080" y="342900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Новгородская область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5292080" y="4149080"/>
            <a:ext cx="3240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г. Санкт-Петербург –город федерального значения</a:t>
            </a:r>
            <a:endParaRPr lang="ru-RU" sz="2400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140968"/>
            <a:ext cx="2244657" cy="3098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8" name="Picture 4" descr="lenob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95536" y="1268760"/>
            <a:ext cx="3603776" cy="25202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" name="Picture 5" descr="Карта Новгородской области и Великого Новгород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1259632" y="2780928"/>
            <a:ext cx="2808312" cy="23042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0" name="5-конечная звезда 19"/>
          <p:cNvSpPr/>
          <p:nvPr/>
        </p:nvSpPr>
        <p:spPr>
          <a:xfrm>
            <a:off x="1475656" y="2348880"/>
            <a:ext cx="432048" cy="432048"/>
          </a:xfrm>
          <a:prstGeom prst="star5">
            <a:avLst/>
          </a:prstGeom>
          <a:solidFill>
            <a:srgbClr val="FF00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268760"/>
            <a:ext cx="403244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sp>
        <p:nvSpPr>
          <p:cNvPr id="23" name="Нашивка 22">
            <a:hlinkClick r:id="rId7" action="ppaction://hlinksldjump"/>
          </p:cNvPr>
          <p:cNvSpPr/>
          <p:nvPr/>
        </p:nvSpPr>
        <p:spPr bwMode="auto">
          <a:xfrm rot="10800000"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5" name="Умножение 24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0" grpId="0" animBg="1"/>
      <p:bldP spid="2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260648"/>
            <a:ext cx="7200800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Экономико-географическое положение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179513" y="1415777"/>
            <a:ext cx="771412" cy="1102019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7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1</a:t>
            </a:r>
            <a:endParaRPr lang="ru-RU" sz="2800" kern="1200" dirty="0"/>
          </a:p>
        </p:txBody>
      </p:sp>
      <p:sp>
        <p:nvSpPr>
          <p:cNvPr id="11" name="Полилиния 10">
            <a:hlinkClick r:id="rId3" action="ppaction://hlinksldjump"/>
          </p:cNvPr>
          <p:cNvSpPr/>
          <p:nvPr/>
        </p:nvSpPr>
        <p:spPr>
          <a:xfrm>
            <a:off x="950924" y="1415779"/>
            <a:ext cx="7437500" cy="716689"/>
          </a:xfrm>
          <a:custGeom>
            <a:avLst/>
            <a:gdLst>
              <a:gd name="connsiteX0" fmla="*/ 119450 w 716688"/>
              <a:gd name="connsiteY0" fmla="*/ 0 h 7437499"/>
              <a:gd name="connsiteX1" fmla="*/ 597238 w 716688"/>
              <a:gd name="connsiteY1" fmla="*/ 0 h 7437499"/>
              <a:gd name="connsiteX2" fmla="*/ 681702 w 716688"/>
              <a:gd name="connsiteY2" fmla="*/ 34986 h 7437499"/>
              <a:gd name="connsiteX3" fmla="*/ 716688 w 716688"/>
              <a:gd name="connsiteY3" fmla="*/ 119450 h 7437499"/>
              <a:gd name="connsiteX4" fmla="*/ 716688 w 716688"/>
              <a:gd name="connsiteY4" fmla="*/ 7437499 h 7437499"/>
              <a:gd name="connsiteX5" fmla="*/ 716688 w 716688"/>
              <a:gd name="connsiteY5" fmla="*/ 7437499 h 7437499"/>
              <a:gd name="connsiteX6" fmla="*/ 716688 w 716688"/>
              <a:gd name="connsiteY6" fmla="*/ 7437499 h 7437499"/>
              <a:gd name="connsiteX7" fmla="*/ 0 w 716688"/>
              <a:gd name="connsiteY7" fmla="*/ 7437499 h 7437499"/>
              <a:gd name="connsiteX8" fmla="*/ 0 w 716688"/>
              <a:gd name="connsiteY8" fmla="*/ 7437499 h 7437499"/>
              <a:gd name="connsiteX9" fmla="*/ 0 w 716688"/>
              <a:gd name="connsiteY9" fmla="*/ 7437499 h 7437499"/>
              <a:gd name="connsiteX10" fmla="*/ 0 w 716688"/>
              <a:gd name="connsiteY10" fmla="*/ 119450 h 7437499"/>
              <a:gd name="connsiteX11" fmla="*/ 34986 w 716688"/>
              <a:gd name="connsiteY11" fmla="*/ 34986 h 7437499"/>
              <a:gd name="connsiteX12" fmla="*/ 119450 w 716688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688" h="7437499">
                <a:moveTo>
                  <a:pt x="716688" y="1239607"/>
                </a:moveTo>
                <a:lnTo>
                  <a:pt x="716688" y="6197892"/>
                </a:lnTo>
                <a:cubicBezTo>
                  <a:pt x="716688" y="6526653"/>
                  <a:pt x="715475" y="6841956"/>
                  <a:pt x="713317" y="7074424"/>
                </a:cubicBezTo>
                <a:cubicBezTo>
                  <a:pt x="711158" y="7306892"/>
                  <a:pt x="708230" y="7437494"/>
                  <a:pt x="705178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5178" y="5"/>
                </a:lnTo>
                <a:cubicBezTo>
                  <a:pt x="708230" y="5"/>
                  <a:pt x="711158" y="130607"/>
                  <a:pt x="713317" y="363075"/>
                </a:cubicBezTo>
                <a:cubicBezTo>
                  <a:pt x="715475" y="595543"/>
                  <a:pt x="716688" y="910846"/>
                  <a:pt x="716688" y="1239607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26" rIns="50226" bIns="50227" numCol="1" spcCol="1270" anchor="ctr" anchorCtr="0">
            <a:noAutofit/>
          </a:bodyPr>
          <a:lstStyle/>
          <a:p>
            <a:pPr marL="228600" lvl="1" indent="-228600" algn="l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2400" kern="1200" dirty="0" smtClean="0"/>
              <a:t>Положение района на территории страны</a:t>
            </a:r>
            <a:endParaRPr lang="ru-RU" sz="2400" kern="1200" dirty="0"/>
          </a:p>
        </p:txBody>
      </p:sp>
      <p:sp>
        <p:nvSpPr>
          <p:cNvPr id="12" name="Полилиния 11"/>
          <p:cNvSpPr/>
          <p:nvPr/>
        </p:nvSpPr>
        <p:spPr>
          <a:xfrm>
            <a:off x="179513" y="2400861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2</a:t>
            </a:r>
            <a:endParaRPr lang="ru-RU" sz="2800" kern="1200" dirty="0"/>
          </a:p>
        </p:txBody>
      </p:sp>
      <p:sp>
        <p:nvSpPr>
          <p:cNvPr id="13" name="Полилиния 12">
            <a:hlinkClick r:id="rId4" action="ppaction://hlinksldjump"/>
          </p:cNvPr>
          <p:cNvSpPr/>
          <p:nvPr/>
        </p:nvSpPr>
        <p:spPr>
          <a:xfrm>
            <a:off x="950924" y="2400862"/>
            <a:ext cx="7437499" cy="716311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2400" kern="1200" dirty="0" smtClean="0"/>
              <a:t>Экономическое окружение: соседние районы, страны, моря</a:t>
            </a:r>
            <a:endParaRPr lang="ru-RU" sz="2400" kern="1200" dirty="0"/>
          </a:p>
        </p:txBody>
      </p:sp>
      <p:sp>
        <p:nvSpPr>
          <p:cNvPr id="14" name="Полилиния 13"/>
          <p:cNvSpPr/>
          <p:nvPr/>
        </p:nvSpPr>
        <p:spPr>
          <a:xfrm>
            <a:off x="179513" y="3429000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l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b="0" kern="1200" dirty="0" smtClean="0"/>
              <a:t>   3</a:t>
            </a:r>
            <a:endParaRPr lang="ru-RU" sz="2800" b="0" kern="1200" dirty="0"/>
          </a:p>
        </p:txBody>
      </p:sp>
      <p:sp>
        <p:nvSpPr>
          <p:cNvPr id="15" name="Полилиния 14">
            <a:hlinkClick r:id="rId5" action="ppaction://hlinksldjump"/>
          </p:cNvPr>
          <p:cNvSpPr/>
          <p:nvPr/>
        </p:nvSpPr>
        <p:spPr>
          <a:xfrm>
            <a:off x="950924" y="3385946"/>
            <a:ext cx="7437499" cy="716311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marL="228600" lvl="1" indent="-228600" algn="l" defTabSz="1066800">
              <a:lnSpc>
                <a:spcPct val="75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2400" kern="1200" dirty="0" smtClean="0"/>
              <a:t>Транспортное положение</a:t>
            </a:r>
            <a:endParaRPr lang="ru-RU" sz="2400" kern="1200" dirty="0"/>
          </a:p>
        </p:txBody>
      </p:sp>
      <p:sp>
        <p:nvSpPr>
          <p:cNvPr id="16" name="Полилиния 15"/>
          <p:cNvSpPr/>
          <p:nvPr/>
        </p:nvSpPr>
        <p:spPr>
          <a:xfrm>
            <a:off x="179513" y="4371027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4</a:t>
            </a:r>
            <a:endParaRPr lang="ru-RU" sz="2800" kern="1200" dirty="0"/>
          </a:p>
        </p:txBody>
      </p:sp>
      <p:sp>
        <p:nvSpPr>
          <p:cNvPr id="17" name="Полилиния 16">
            <a:hlinkClick r:id="rId6" action="ppaction://hlinksldjump"/>
          </p:cNvPr>
          <p:cNvSpPr/>
          <p:nvPr/>
        </p:nvSpPr>
        <p:spPr>
          <a:xfrm>
            <a:off x="916563" y="4350191"/>
            <a:ext cx="7437499" cy="716311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6" rIns="50206" bIns="50208" numCol="1" spcCol="1270" anchor="ctr" anchorCtr="0">
            <a:noAutofit/>
          </a:bodyPr>
          <a:lstStyle/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ru-RU" sz="2400" kern="1200" dirty="0" smtClean="0"/>
              <a:t>Положение относительно топливно-энергетических и сырьевых баз </a:t>
            </a:r>
            <a:endParaRPr lang="ru-RU" sz="2400" kern="1200" dirty="0"/>
          </a:p>
        </p:txBody>
      </p:sp>
      <p:sp>
        <p:nvSpPr>
          <p:cNvPr id="18" name="Полилиния 17"/>
          <p:cNvSpPr/>
          <p:nvPr/>
        </p:nvSpPr>
        <p:spPr>
          <a:xfrm>
            <a:off x="179513" y="5356111"/>
            <a:ext cx="771412" cy="1102018"/>
          </a:xfrm>
          <a:custGeom>
            <a:avLst/>
            <a:gdLst>
              <a:gd name="connsiteX0" fmla="*/ 0 w 1102018"/>
              <a:gd name="connsiteY0" fmla="*/ 0 h 771412"/>
              <a:gd name="connsiteX1" fmla="*/ 716312 w 1102018"/>
              <a:gd name="connsiteY1" fmla="*/ 0 h 771412"/>
              <a:gd name="connsiteX2" fmla="*/ 1102018 w 1102018"/>
              <a:gd name="connsiteY2" fmla="*/ 385706 h 771412"/>
              <a:gd name="connsiteX3" fmla="*/ 716312 w 1102018"/>
              <a:gd name="connsiteY3" fmla="*/ 771412 h 771412"/>
              <a:gd name="connsiteX4" fmla="*/ 0 w 1102018"/>
              <a:gd name="connsiteY4" fmla="*/ 771412 h 771412"/>
              <a:gd name="connsiteX5" fmla="*/ 385706 w 1102018"/>
              <a:gd name="connsiteY5" fmla="*/ 385706 h 771412"/>
              <a:gd name="connsiteX6" fmla="*/ 0 w 1102018"/>
              <a:gd name="connsiteY6" fmla="*/ 0 h 771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02018" h="771412">
                <a:moveTo>
                  <a:pt x="1102017" y="0"/>
                </a:moveTo>
                <a:lnTo>
                  <a:pt x="1102017" y="501418"/>
                </a:lnTo>
                <a:lnTo>
                  <a:pt x="551009" y="771412"/>
                </a:lnTo>
                <a:lnTo>
                  <a:pt x="1" y="501418"/>
                </a:lnTo>
                <a:lnTo>
                  <a:pt x="1" y="0"/>
                </a:lnTo>
                <a:lnTo>
                  <a:pt x="551009" y="269994"/>
                </a:lnTo>
                <a:lnTo>
                  <a:pt x="1102017" y="0"/>
                </a:lnTo>
                <a:close/>
              </a:path>
            </a:pathLst>
          </a:custGeom>
          <a:scene3d>
            <a:camera prst="orthographicFront"/>
            <a:lightRig rig="flat" dir="t"/>
          </a:scene3d>
          <a:sp3d prstMaterial="plastic">
            <a:bevelT w="120900" h="88900"/>
            <a:bevelB w="88900" h="31750" prst="angle"/>
          </a:sp3d>
        </p:spPr>
        <p:style>
          <a:lnRef idx="1">
            <a:schemeClr val="accent6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780" tIns="403486" rIns="17780" bIns="403486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800" kern="1200" dirty="0" smtClean="0"/>
              <a:t>5</a:t>
            </a:r>
            <a:endParaRPr lang="ru-RU" sz="2800" kern="1200" dirty="0"/>
          </a:p>
        </p:txBody>
      </p:sp>
      <p:sp>
        <p:nvSpPr>
          <p:cNvPr id="19" name="Полилиния 18">
            <a:hlinkClick r:id="rId7" action="ppaction://hlinksldjump"/>
          </p:cNvPr>
          <p:cNvSpPr/>
          <p:nvPr/>
        </p:nvSpPr>
        <p:spPr>
          <a:xfrm>
            <a:off x="950924" y="5356111"/>
            <a:ext cx="7437499" cy="716312"/>
          </a:xfrm>
          <a:custGeom>
            <a:avLst/>
            <a:gdLst>
              <a:gd name="connsiteX0" fmla="*/ 119388 w 716311"/>
              <a:gd name="connsiteY0" fmla="*/ 0 h 7437499"/>
              <a:gd name="connsiteX1" fmla="*/ 596923 w 716311"/>
              <a:gd name="connsiteY1" fmla="*/ 0 h 7437499"/>
              <a:gd name="connsiteX2" fmla="*/ 681343 w 716311"/>
              <a:gd name="connsiteY2" fmla="*/ 34968 h 7437499"/>
              <a:gd name="connsiteX3" fmla="*/ 716311 w 716311"/>
              <a:gd name="connsiteY3" fmla="*/ 119388 h 7437499"/>
              <a:gd name="connsiteX4" fmla="*/ 716311 w 716311"/>
              <a:gd name="connsiteY4" fmla="*/ 7437499 h 7437499"/>
              <a:gd name="connsiteX5" fmla="*/ 716311 w 716311"/>
              <a:gd name="connsiteY5" fmla="*/ 7437499 h 7437499"/>
              <a:gd name="connsiteX6" fmla="*/ 716311 w 716311"/>
              <a:gd name="connsiteY6" fmla="*/ 7437499 h 7437499"/>
              <a:gd name="connsiteX7" fmla="*/ 0 w 716311"/>
              <a:gd name="connsiteY7" fmla="*/ 7437499 h 7437499"/>
              <a:gd name="connsiteX8" fmla="*/ 0 w 716311"/>
              <a:gd name="connsiteY8" fmla="*/ 7437499 h 7437499"/>
              <a:gd name="connsiteX9" fmla="*/ 0 w 716311"/>
              <a:gd name="connsiteY9" fmla="*/ 7437499 h 7437499"/>
              <a:gd name="connsiteX10" fmla="*/ 0 w 716311"/>
              <a:gd name="connsiteY10" fmla="*/ 119388 h 7437499"/>
              <a:gd name="connsiteX11" fmla="*/ 34968 w 716311"/>
              <a:gd name="connsiteY11" fmla="*/ 34968 h 7437499"/>
              <a:gd name="connsiteX12" fmla="*/ 119388 w 716311"/>
              <a:gd name="connsiteY12" fmla="*/ 0 h 743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6311" h="7437499">
                <a:moveTo>
                  <a:pt x="716311" y="1239616"/>
                </a:moveTo>
                <a:lnTo>
                  <a:pt x="716311" y="6197883"/>
                </a:lnTo>
                <a:cubicBezTo>
                  <a:pt x="716311" y="6526652"/>
                  <a:pt x="715100" y="6841943"/>
                  <a:pt x="712943" y="7074420"/>
                </a:cubicBezTo>
                <a:cubicBezTo>
                  <a:pt x="710787" y="7306896"/>
                  <a:pt x="707862" y="7437494"/>
                  <a:pt x="704813" y="7437494"/>
                </a:cubicBezTo>
                <a:lnTo>
                  <a:pt x="0" y="7437494"/>
                </a:lnTo>
                <a:lnTo>
                  <a:pt x="0" y="7437494"/>
                </a:lnTo>
                <a:lnTo>
                  <a:pt x="0" y="7437494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704813" y="5"/>
                </a:lnTo>
                <a:cubicBezTo>
                  <a:pt x="707862" y="5"/>
                  <a:pt x="710787" y="130603"/>
                  <a:pt x="712943" y="363079"/>
                </a:cubicBezTo>
                <a:cubicBezTo>
                  <a:pt x="715100" y="595556"/>
                  <a:pt x="716311" y="910847"/>
                  <a:pt x="716311" y="1239616"/>
                </a:cubicBezTo>
                <a:close/>
              </a:path>
            </a:pathLst>
          </a:custGeom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2"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0689" tIns="50207" rIns="50206" bIns="50208" numCol="1" spcCol="1270" anchor="ctr" anchorCtr="0">
            <a:noAutofit/>
          </a:bodyPr>
          <a:lstStyle/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ru-RU" sz="2400" b="0" kern="1200" dirty="0" smtClean="0"/>
              <a:t>Оценка  ЭГП. Влияние  ЭГП на развитие района</a:t>
            </a:r>
            <a:endParaRPr lang="ru-RU" sz="2400" b="0" kern="1200" dirty="0"/>
          </a:p>
        </p:txBody>
      </p:sp>
      <p:sp>
        <p:nvSpPr>
          <p:cNvPr id="9" name="Нашивка 8">
            <a:hlinkClick r:id="rId8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Умножение 19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971600" y="260648"/>
            <a:ext cx="7200800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Положение района на территории России 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63688" y="1412776"/>
            <a:ext cx="568863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pic>
        <p:nvPicPr>
          <p:cNvPr id="9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157192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олилиния 10"/>
          <p:cNvSpPr/>
          <p:nvPr/>
        </p:nvSpPr>
        <p:spPr>
          <a:xfrm>
            <a:off x="2177887" y="2688609"/>
            <a:ext cx="435245" cy="382137"/>
          </a:xfrm>
          <a:custGeom>
            <a:avLst/>
            <a:gdLst>
              <a:gd name="connsiteX0" fmla="*/ 346949 w 435245"/>
              <a:gd name="connsiteY0" fmla="*/ 0 h 382137"/>
              <a:gd name="connsiteX1" fmla="*/ 346949 w 435245"/>
              <a:gd name="connsiteY1" fmla="*/ 0 h 382137"/>
              <a:gd name="connsiteX2" fmla="*/ 360597 w 435245"/>
              <a:gd name="connsiteY2" fmla="*/ 122830 h 382137"/>
              <a:gd name="connsiteX3" fmla="*/ 428835 w 435245"/>
              <a:gd name="connsiteY3" fmla="*/ 218364 h 382137"/>
              <a:gd name="connsiteX4" fmla="*/ 415188 w 435245"/>
              <a:gd name="connsiteY4" fmla="*/ 272955 h 382137"/>
              <a:gd name="connsiteX5" fmla="*/ 374244 w 435245"/>
              <a:gd name="connsiteY5" fmla="*/ 354842 h 382137"/>
              <a:gd name="connsiteX6" fmla="*/ 333301 w 435245"/>
              <a:gd name="connsiteY6" fmla="*/ 382137 h 382137"/>
              <a:gd name="connsiteX7" fmla="*/ 292358 w 435245"/>
              <a:gd name="connsiteY7" fmla="*/ 354842 h 382137"/>
              <a:gd name="connsiteX8" fmla="*/ 251414 w 435245"/>
              <a:gd name="connsiteY8" fmla="*/ 313898 h 382137"/>
              <a:gd name="connsiteX9" fmla="*/ 224119 w 435245"/>
              <a:gd name="connsiteY9" fmla="*/ 300251 h 382137"/>
              <a:gd name="connsiteX10" fmla="*/ 101289 w 435245"/>
              <a:gd name="connsiteY10" fmla="*/ 313898 h 382137"/>
              <a:gd name="connsiteX11" fmla="*/ 19403 w 435245"/>
              <a:gd name="connsiteY11" fmla="*/ 341194 h 382137"/>
              <a:gd name="connsiteX12" fmla="*/ 5755 w 435245"/>
              <a:gd name="connsiteY12" fmla="*/ 245660 h 382137"/>
              <a:gd name="connsiteX13" fmla="*/ 5755 w 435245"/>
              <a:gd name="connsiteY13" fmla="*/ 218364 h 382137"/>
              <a:gd name="connsiteX14" fmla="*/ 142232 w 435245"/>
              <a:gd name="connsiteY14" fmla="*/ 95534 h 382137"/>
              <a:gd name="connsiteX15" fmla="*/ 183176 w 435245"/>
              <a:gd name="connsiteY15" fmla="*/ 81887 h 382137"/>
              <a:gd name="connsiteX16" fmla="*/ 224119 w 435245"/>
              <a:gd name="connsiteY16" fmla="*/ 95534 h 382137"/>
              <a:gd name="connsiteX17" fmla="*/ 265062 w 435245"/>
              <a:gd name="connsiteY17" fmla="*/ 122830 h 382137"/>
              <a:gd name="connsiteX18" fmla="*/ 306006 w 435245"/>
              <a:gd name="connsiteY18" fmla="*/ 95534 h 382137"/>
              <a:gd name="connsiteX19" fmla="*/ 265062 w 435245"/>
              <a:gd name="connsiteY19" fmla="*/ 40943 h 382137"/>
              <a:gd name="connsiteX20" fmla="*/ 346949 w 435245"/>
              <a:gd name="connsiteY20" fmla="*/ 0 h 382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35245" h="382137">
                <a:moveTo>
                  <a:pt x="346949" y="0"/>
                </a:moveTo>
                <a:lnTo>
                  <a:pt x="346949" y="0"/>
                </a:lnTo>
                <a:lnTo>
                  <a:pt x="360597" y="122830"/>
                </a:lnTo>
                <a:cubicBezTo>
                  <a:pt x="383343" y="154675"/>
                  <a:pt x="415461" y="181586"/>
                  <a:pt x="428835" y="218364"/>
                </a:cubicBezTo>
                <a:cubicBezTo>
                  <a:pt x="435245" y="235992"/>
                  <a:pt x="420341" y="254920"/>
                  <a:pt x="415188" y="272955"/>
                </a:cubicBezTo>
                <a:cubicBezTo>
                  <a:pt x="406308" y="304034"/>
                  <a:pt x="398169" y="330917"/>
                  <a:pt x="374244" y="354842"/>
                </a:cubicBezTo>
                <a:cubicBezTo>
                  <a:pt x="362646" y="366440"/>
                  <a:pt x="346949" y="373039"/>
                  <a:pt x="333301" y="382137"/>
                </a:cubicBezTo>
                <a:cubicBezTo>
                  <a:pt x="319653" y="373039"/>
                  <a:pt x="303956" y="366440"/>
                  <a:pt x="292358" y="354842"/>
                </a:cubicBezTo>
                <a:cubicBezTo>
                  <a:pt x="247629" y="310113"/>
                  <a:pt x="285600" y="313898"/>
                  <a:pt x="251414" y="313898"/>
                </a:cubicBezTo>
                <a:lnTo>
                  <a:pt x="224119" y="300251"/>
                </a:lnTo>
                <a:cubicBezTo>
                  <a:pt x="183176" y="304800"/>
                  <a:pt x="141684" y="305819"/>
                  <a:pt x="101289" y="313898"/>
                </a:cubicBezTo>
                <a:cubicBezTo>
                  <a:pt x="73076" y="319541"/>
                  <a:pt x="19403" y="341194"/>
                  <a:pt x="19403" y="341194"/>
                </a:cubicBezTo>
                <a:cubicBezTo>
                  <a:pt x="0" y="282988"/>
                  <a:pt x="5755" y="314637"/>
                  <a:pt x="5755" y="245660"/>
                </a:cubicBezTo>
                <a:lnTo>
                  <a:pt x="5755" y="218364"/>
                </a:lnTo>
                <a:cubicBezTo>
                  <a:pt x="41114" y="183005"/>
                  <a:pt x="89959" y="121670"/>
                  <a:pt x="142232" y="95534"/>
                </a:cubicBezTo>
                <a:cubicBezTo>
                  <a:pt x="155099" y="89100"/>
                  <a:pt x="169528" y="86436"/>
                  <a:pt x="183176" y="81887"/>
                </a:cubicBezTo>
                <a:cubicBezTo>
                  <a:pt x="196824" y="86436"/>
                  <a:pt x="211252" y="89100"/>
                  <a:pt x="224119" y="95534"/>
                </a:cubicBezTo>
                <a:cubicBezTo>
                  <a:pt x="238790" y="102869"/>
                  <a:pt x="248659" y="122830"/>
                  <a:pt x="265062" y="122830"/>
                </a:cubicBezTo>
                <a:cubicBezTo>
                  <a:pt x="281465" y="122830"/>
                  <a:pt x="292358" y="104633"/>
                  <a:pt x="306006" y="95534"/>
                </a:cubicBezTo>
                <a:cubicBezTo>
                  <a:pt x="257491" y="63192"/>
                  <a:pt x="265062" y="84642"/>
                  <a:pt x="265062" y="40943"/>
                </a:cubicBezTo>
                <a:lnTo>
                  <a:pt x="346949" y="0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87624" y="5013176"/>
            <a:ext cx="7056784" cy="1224136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smtClean="0">
                <a:solidFill>
                  <a:schemeClr val="tx1"/>
                </a:solidFill>
              </a:rPr>
              <a:t>1.Район  находится на северо-западе России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2.Занимает окраинное положение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8" name="Нашивка 7">
            <a:hlinkClick r:id="rId5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Умножение 12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99592" y="260648"/>
            <a:ext cx="7272808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Экономическое окружение: соседние районы, страны, моря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20072" y="1628801"/>
            <a:ext cx="3528392" cy="36933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1.Район граничит с Центральным</a:t>
            </a:r>
          </a:p>
          <a:p>
            <a:r>
              <a:rPr lang="ru-RU" sz="2400" dirty="0" smtClean="0"/>
              <a:t>и Северным районами.</a:t>
            </a:r>
          </a:p>
          <a:p>
            <a:r>
              <a:rPr lang="ru-RU" sz="2400" dirty="0" smtClean="0"/>
              <a:t>2.Со странами Европы: Финляндией, Эстонией, Латвией, Белоруссией.</a:t>
            </a:r>
          </a:p>
          <a:p>
            <a:r>
              <a:rPr lang="ru-RU" sz="2400" dirty="0" smtClean="0"/>
              <a:t>3.Имеет выход в Балтийское море через Финский залив.</a:t>
            </a:r>
          </a:p>
          <a:p>
            <a:endParaRPr lang="ru-RU" dirty="0"/>
          </a:p>
        </p:txBody>
      </p:sp>
      <p:sp>
        <p:nvSpPr>
          <p:cNvPr id="23" name="Стрелка вверх 22"/>
          <p:cNvSpPr/>
          <p:nvPr/>
        </p:nvSpPr>
        <p:spPr>
          <a:xfrm rot="19171402">
            <a:off x="1944236" y="2657182"/>
            <a:ext cx="214967" cy="413671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4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517232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Нашивка 14">
            <a:hlinkClick r:id="rId4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lum contrast="-10000"/>
          </a:blip>
          <a:srcRect r="26617"/>
          <a:stretch>
            <a:fillRect/>
          </a:stretch>
        </p:blipFill>
        <p:spPr bwMode="auto">
          <a:xfrm>
            <a:off x="755576" y="1700808"/>
            <a:ext cx="3672408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2339752" y="177281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Северный район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95736" y="472514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Центральный район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576" y="17008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Финляндия</a:t>
            </a:r>
            <a:endParaRPr lang="ru-RU" b="1" dirty="0"/>
          </a:p>
        </p:txBody>
      </p:sp>
      <p:sp>
        <p:nvSpPr>
          <p:cNvPr id="28" name="TextBox 27"/>
          <p:cNvSpPr txBox="1"/>
          <p:nvPr/>
        </p:nvSpPr>
        <p:spPr>
          <a:xfrm rot="956995">
            <a:off x="637550" y="2401492"/>
            <a:ext cx="2116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Финский залив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 rot="16200000">
            <a:off x="264442" y="2924941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Эстония</a:t>
            </a:r>
            <a:endParaRPr lang="ru-RU" b="1" dirty="0"/>
          </a:p>
        </p:txBody>
      </p:sp>
      <p:sp>
        <p:nvSpPr>
          <p:cNvPr id="30" name="TextBox 29"/>
          <p:cNvSpPr txBox="1"/>
          <p:nvPr/>
        </p:nvSpPr>
        <p:spPr>
          <a:xfrm rot="16200000">
            <a:off x="254098" y="4216442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Латвия</a:t>
            </a:r>
            <a:endParaRPr lang="ru-RU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755576" y="53012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Белоруссия</a:t>
            </a:r>
            <a:endParaRPr lang="ru-RU" b="1" dirty="0"/>
          </a:p>
        </p:txBody>
      </p:sp>
      <p:sp>
        <p:nvSpPr>
          <p:cNvPr id="16" name="Умножение 15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971600" y="260648"/>
            <a:ext cx="720080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Транспортное положение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5373216"/>
            <a:ext cx="6912768" cy="1224136"/>
          </a:xfrm>
          <a:prstGeom prst="roundRect">
            <a:avLst>
              <a:gd name="adj" fmla="val 1059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chemeClr val="tx1"/>
                </a:solidFill>
              </a:rPr>
              <a:t>1.Выход в Балтийское море «окно в Европу».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2. Через систему каналов имеет выход в Волгу и Белое море.</a:t>
            </a:r>
          </a:p>
          <a:p>
            <a:r>
              <a:rPr lang="ru-RU" sz="2000" dirty="0" smtClean="0">
                <a:solidFill>
                  <a:schemeClr val="tx1"/>
                </a:solidFill>
              </a:rPr>
              <a:t>3.Железные  и автомобильные дороги расходятся веером от Санкт-Петербурга.</a:t>
            </a:r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9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45224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ашивка 9">
            <a:hlinkClick r:id="rId4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Умножение 11">
            <a:hlinkClick r:id="" action="ppaction://hlinkshowjump?jump=endshow"/>
          </p:cNvPr>
          <p:cNvSpPr/>
          <p:nvPr/>
        </p:nvSpPr>
        <p:spPr bwMode="auto">
          <a:xfrm>
            <a:off x="395536" y="6093296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 l="12403" t="14760" r="9636" b="15896"/>
          <a:stretch>
            <a:fillRect/>
          </a:stretch>
        </p:blipFill>
        <p:spPr bwMode="auto">
          <a:xfrm>
            <a:off x="827584" y="1196752"/>
            <a:ext cx="756084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олилиния 12"/>
          <p:cNvSpPr/>
          <p:nvPr/>
        </p:nvSpPr>
        <p:spPr>
          <a:xfrm>
            <a:off x="1763688" y="2204864"/>
            <a:ext cx="694359" cy="615741"/>
          </a:xfrm>
          <a:custGeom>
            <a:avLst/>
            <a:gdLst>
              <a:gd name="connsiteX0" fmla="*/ 530585 w 694359"/>
              <a:gd name="connsiteY0" fmla="*/ 42535 h 615741"/>
              <a:gd name="connsiteX1" fmla="*/ 530585 w 694359"/>
              <a:gd name="connsiteY1" fmla="*/ 42535 h 615741"/>
              <a:gd name="connsiteX2" fmla="*/ 639767 w 694359"/>
              <a:gd name="connsiteY2" fmla="*/ 97126 h 615741"/>
              <a:gd name="connsiteX3" fmla="*/ 626120 w 694359"/>
              <a:gd name="connsiteY3" fmla="*/ 151717 h 615741"/>
              <a:gd name="connsiteX4" fmla="*/ 667063 w 694359"/>
              <a:gd name="connsiteY4" fmla="*/ 260899 h 615741"/>
              <a:gd name="connsiteX5" fmla="*/ 680711 w 694359"/>
              <a:gd name="connsiteY5" fmla="*/ 356434 h 615741"/>
              <a:gd name="connsiteX6" fmla="*/ 694359 w 694359"/>
              <a:gd name="connsiteY6" fmla="*/ 397377 h 615741"/>
              <a:gd name="connsiteX7" fmla="*/ 653415 w 694359"/>
              <a:gd name="connsiteY7" fmla="*/ 506559 h 615741"/>
              <a:gd name="connsiteX8" fmla="*/ 612472 w 694359"/>
              <a:gd name="connsiteY8" fmla="*/ 520207 h 615741"/>
              <a:gd name="connsiteX9" fmla="*/ 516938 w 694359"/>
              <a:gd name="connsiteY9" fmla="*/ 615741 h 615741"/>
              <a:gd name="connsiteX10" fmla="*/ 366812 w 694359"/>
              <a:gd name="connsiteY10" fmla="*/ 574798 h 615741"/>
              <a:gd name="connsiteX11" fmla="*/ 325869 w 694359"/>
              <a:gd name="connsiteY11" fmla="*/ 561150 h 615741"/>
              <a:gd name="connsiteX12" fmla="*/ 284926 w 694359"/>
              <a:gd name="connsiteY12" fmla="*/ 547502 h 615741"/>
              <a:gd name="connsiteX13" fmla="*/ 257630 w 694359"/>
              <a:gd name="connsiteY13" fmla="*/ 465616 h 615741"/>
              <a:gd name="connsiteX14" fmla="*/ 243982 w 694359"/>
              <a:gd name="connsiteY14" fmla="*/ 424673 h 615741"/>
              <a:gd name="connsiteX15" fmla="*/ 93857 w 694359"/>
              <a:gd name="connsiteY15" fmla="*/ 383729 h 615741"/>
              <a:gd name="connsiteX16" fmla="*/ 52914 w 694359"/>
              <a:gd name="connsiteY16" fmla="*/ 301843 h 615741"/>
              <a:gd name="connsiteX17" fmla="*/ 11970 w 694359"/>
              <a:gd name="connsiteY17" fmla="*/ 219956 h 615741"/>
              <a:gd name="connsiteX18" fmla="*/ 39266 w 694359"/>
              <a:gd name="connsiteY18" fmla="*/ 179013 h 615741"/>
              <a:gd name="connsiteX19" fmla="*/ 80209 w 694359"/>
              <a:gd name="connsiteY19" fmla="*/ 165365 h 615741"/>
              <a:gd name="connsiteX20" fmla="*/ 93857 w 694359"/>
              <a:gd name="connsiteY20" fmla="*/ 124422 h 615741"/>
              <a:gd name="connsiteX21" fmla="*/ 312221 w 694359"/>
              <a:gd name="connsiteY21" fmla="*/ 28887 h 615741"/>
              <a:gd name="connsiteX22" fmla="*/ 407756 w 694359"/>
              <a:gd name="connsiteY22" fmla="*/ 28887 h 615741"/>
              <a:gd name="connsiteX23" fmla="*/ 639767 w 694359"/>
              <a:gd name="connsiteY23" fmla="*/ 28887 h 615741"/>
              <a:gd name="connsiteX24" fmla="*/ 530585 w 694359"/>
              <a:gd name="connsiteY24" fmla="*/ 42535 h 61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94359" h="615741">
                <a:moveTo>
                  <a:pt x="530585" y="42535"/>
                </a:moveTo>
                <a:lnTo>
                  <a:pt x="530585" y="42535"/>
                </a:lnTo>
                <a:cubicBezTo>
                  <a:pt x="566979" y="60732"/>
                  <a:pt x="612973" y="66504"/>
                  <a:pt x="639767" y="97126"/>
                </a:cubicBezTo>
                <a:cubicBezTo>
                  <a:pt x="652119" y="111242"/>
                  <a:pt x="626120" y="132960"/>
                  <a:pt x="626120" y="151717"/>
                </a:cubicBezTo>
                <a:cubicBezTo>
                  <a:pt x="626120" y="210745"/>
                  <a:pt x="638824" y="218541"/>
                  <a:pt x="667063" y="260899"/>
                </a:cubicBezTo>
                <a:cubicBezTo>
                  <a:pt x="671612" y="292744"/>
                  <a:pt x="674402" y="324890"/>
                  <a:pt x="680711" y="356434"/>
                </a:cubicBezTo>
                <a:cubicBezTo>
                  <a:pt x="683532" y="370541"/>
                  <a:pt x="694359" y="382991"/>
                  <a:pt x="694359" y="397377"/>
                </a:cubicBezTo>
                <a:cubicBezTo>
                  <a:pt x="694359" y="428450"/>
                  <a:pt x="681653" y="483968"/>
                  <a:pt x="653415" y="506559"/>
                </a:cubicBezTo>
                <a:cubicBezTo>
                  <a:pt x="642181" y="515546"/>
                  <a:pt x="626120" y="515658"/>
                  <a:pt x="612472" y="520207"/>
                </a:cubicBezTo>
                <a:cubicBezTo>
                  <a:pt x="549901" y="614063"/>
                  <a:pt x="589002" y="591719"/>
                  <a:pt x="516938" y="615741"/>
                </a:cubicBezTo>
                <a:cubicBezTo>
                  <a:pt x="420489" y="596451"/>
                  <a:pt x="470701" y="609427"/>
                  <a:pt x="366812" y="574798"/>
                </a:cubicBezTo>
                <a:lnTo>
                  <a:pt x="325869" y="561150"/>
                </a:lnTo>
                <a:lnTo>
                  <a:pt x="284926" y="547502"/>
                </a:lnTo>
                <a:lnTo>
                  <a:pt x="257630" y="465616"/>
                </a:lnTo>
                <a:cubicBezTo>
                  <a:pt x="253081" y="451968"/>
                  <a:pt x="257630" y="429222"/>
                  <a:pt x="243982" y="424673"/>
                </a:cubicBezTo>
                <a:cubicBezTo>
                  <a:pt x="140090" y="390041"/>
                  <a:pt x="190309" y="403020"/>
                  <a:pt x="93857" y="383729"/>
                </a:cubicBezTo>
                <a:cubicBezTo>
                  <a:pt x="15630" y="266388"/>
                  <a:pt x="109420" y="414854"/>
                  <a:pt x="52914" y="301843"/>
                </a:cubicBezTo>
                <a:cubicBezTo>
                  <a:pt x="0" y="196017"/>
                  <a:pt x="46274" y="322866"/>
                  <a:pt x="11970" y="219956"/>
                </a:cubicBezTo>
                <a:cubicBezTo>
                  <a:pt x="21069" y="206308"/>
                  <a:pt x="26458" y="189260"/>
                  <a:pt x="39266" y="179013"/>
                </a:cubicBezTo>
                <a:cubicBezTo>
                  <a:pt x="50500" y="170026"/>
                  <a:pt x="70037" y="175537"/>
                  <a:pt x="80209" y="165365"/>
                </a:cubicBezTo>
                <a:cubicBezTo>
                  <a:pt x="90381" y="155193"/>
                  <a:pt x="85025" y="135778"/>
                  <a:pt x="93857" y="124422"/>
                </a:cubicBezTo>
                <a:cubicBezTo>
                  <a:pt x="180551" y="12959"/>
                  <a:pt x="169929" y="43116"/>
                  <a:pt x="312221" y="28887"/>
                </a:cubicBezTo>
                <a:cubicBezTo>
                  <a:pt x="398887" y="0"/>
                  <a:pt x="302792" y="23889"/>
                  <a:pt x="407756" y="28887"/>
                </a:cubicBezTo>
                <a:cubicBezTo>
                  <a:pt x="485005" y="32565"/>
                  <a:pt x="562430" y="28887"/>
                  <a:pt x="639767" y="28887"/>
                </a:cubicBezTo>
                <a:lnTo>
                  <a:pt x="530585" y="42535"/>
                </a:lnTo>
                <a:close/>
              </a:path>
            </a:pathLst>
          </a:custGeom>
          <a:solidFill>
            <a:srgbClr val="FF9999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7" name="Группа 16"/>
          <p:cNvGrpSpPr/>
          <p:nvPr/>
        </p:nvGrpSpPr>
        <p:grpSpPr>
          <a:xfrm>
            <a:off x="2843808" y="1196752"/>
            <a:ext cx="3672408" cy="4176464"/>
            <a:chOff x="827584" y="1196752"/>
            <a:chExt cx="3888432" cy="4176464"/>
          </a:xfrm>
        </p:grpSpPr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 l="20672" t="39690" r="49207" b="3611"/>
            <a:stretch>
              <a:fillRect/>
            </a:stretch>
          </p:blipFill>
          <p:spPr bwMode="auto">
            <a:xfrm>
              <a:off x="827584" y="1196752"/>
              <a:ext cx="3888432" cy="4176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5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 l="21262" t="80991" r="49915" b="4556"/>
            <a:stretch>
              <a:fillRect/>
            </a:stretch>
          </p:blipFill>
          <p:spPr bwMode="auto">
            <a:xfrm>
              <a:off x="2627784" y="3789040"/>
              <a:ext cx="2016224" cy="9361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 l="52141" t="80594" r="22629" b="4556"/>
            <a:stretch>
              <a:fillRect/>
            </a:stretch>
          </p:blipFill>
          <p:spPr bwMode="auto">
            <a:xfrm>
              <a:off x="2627784" y="4581128"/>
              <a:ext cx="2016224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Положение относительно топливно-энергетических и сырьевых баз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lum bright="10000" contrast="-10000"/>
          </a:blip>
          <a:srcRect l="1687" r="37563" b="2876"/>
          <a:stretch>
            <a:fillRect/>
          </a:stretch>
        </p:blipFill>
        <p:spPr bwMode="auto">
          <a:xfrm>
            <a:off x="611560" y="1916832"/>
            <a:ext cx="3672408" cy="41764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5" name="Стрелка влево 4"/>
          <p:cNvSpPr/>
          <p:nvPr/>
        </p:nvSpPr>
        <p:spPr>
          <a:xfrm rot="19394851">
            <a:off x="2763632" y="2639084"/>
            <a:ext cx="1080120" cy="331503"/>
          </a:xfrm>
          <a:prstGeom prst="leftArrow">
            <a:avLst/>
          </a:prstGeom>
          <a:solidFill>
            <a:srgbClr val="FF5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051720" y="191683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Северный район</a:t>
            </a:r>
            <a:endParaRPr lang="ru-RU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04048" y="2132856"/>
            <a:ext cx="3096344" cy="3240360"/>
          </a:xfrm>
          <a:prstGeom prst="roundRect">
            <a:avLst>
              <a:gd name="adj" fmla="val 241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/>
                </a:solidFill>
              </a:rPr>
              <a:t>1.Район не богат природными ресурсами.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2.Топливо и сырье ввозятся из соседнего Северного района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19387854">
            <a:off x="2469536" y="2400781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Ввоз ресурсов</a:t>
            </a:r>
            <a:endParaRPr lang="ru-RU" dirty="0"/>
          </a:p>
        </p:txBody>
      </p:sp>
      <p:sp>
        <p:nvSpPr>
          <p:cNvPr id="9" name="Нашивка 8">
            <a:hlinkClick r:id="rId4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267744" y="4653136"/>
            <a:ext cx="2016224" cy="14401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600" b="1" dirty="0" smtClean="0">
              <a:solidFill>
                <a:schemeClr val="tx1"/>
              </a:solidFill>
            </a:endParaRPr>
          </a:p>
          <a:p>
            <a:endParaRPr lang="ru-RU" sz="1600" b="1" dirty="0" smtClean="0">
              <a:solidFill>
                <a:schemeClr val="tx1"/>
              </a:solidFill>
            </a:endParaRPr>
          </a:p>
          <a:p>
            <a:r>
              <a:rPr lang="ru-RU" sz="1600" b="1" dirty="0" smtClean="0">
                <a:solidFill>
                  <a:schemeClr val="tx1"/>
                </a:solidFill>
              </a:rPr>
              <a:t>А</a:t>
            </a:r>
            <a:r>
              <a:rPr lang="en-US" sz="1600" b="1" dirty="0" smtClean="0">
                <a:solidFill>
                  <a:schemeClr val="tx1"/>
                </a:solidFill>
              </a:rPr>
              <a:t>L</a:t>
            </a:r>
            <a:r>
              <a:rPr lang="ru-RU" sz="1600" b="1" dirty="0" smtClean="0">
                <a:solidFill>
                  <a:schemeClr val="tx1"/>
                </a:solidFill>
              </a:rPr>
              <a:t> –алюминиевые руды 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Ф –фосфориты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Сл –горючие сланцы</a:t>
            </a:r>
          </a:p>
          <a:p>
            <a:r>
              <a:rPr lang="ru-RU" sz="1600" b="1" dirty="0" smtClean="0">
                <a:solidFill>
                  <a:schemeClr val="tx1"/>
                </a:solidFill>
              </a:rPr>
              <a:t>Т-торф</a:t>
            </a:r>
          </a:p>
          <a:p>
            <a:endParaRPr lang="ru-RU" sz="1600" b="1" dirty="0" smtClean="0">
              <a:solidFill>
                <a:schemeClr val="tx1"/>
              </a:solidFill>
            </a:endParaRPr>
          </a:p>
          <a:p>
            <a:endParaRPr lang="ru-RU" sz="1600" b="1" dirty="0" smtClean="0">
              <a:solidFill>
                <a:schemeClr val="tx1"/>
              </a:solidFill>
            </a:endParaRPr>
          </a:p>
          <a:p>
            <a:pPr algn="ctr"/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15816" y="3501008"/>
            <a:ext cx="720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А</a:t>
            </a:r>
            <a:r>
              <a:rPr lang="en-US" sz="1600" b="1" dirty="0" smtClean="0"/>
              <a:t>L</a:t>
            </a:r>
            <a:endParaRPr lang="ru-RU" sz="1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1115616" y="3429000"/>
            <a:ext cx="5760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Сл</a:t>
            </a:r>
            <a:endParaRPr lang="ru-RU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331640" y="3140968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Ф</a:t>
            </a:r>
            <a:endParaRPr lang="ru-RU" sz="1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907704" y="3645024"/>
            <a:ext cx="2160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Т</a:t>
            </a:r>
            <a:endParaRPr lang="ru-RU" sz="1600" b="1" dirty="0"/>
          </a:p>
        </p:txBody>
      </p:sp>
      <p:pic>
        <p:nvPicPr>
          <p:cNvPr id="18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844824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Умножение 18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467544" y="1628800"/>
            <a:ext cx="3816424" cy="4971175"/>
            <a:chOff x="251520" y="1268760"/>
            <a:chExt cx="3816424" cy="4971175"/>
          </a:xfrm>
        </p:grpSpPr>
        <p:pic>
          <p:nvPicPr>
            <p:cNvPr id="18" name="Picture 5" descr="Карта Новгородской области и Великого Новгорода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1259632" y="2780928"/>
              <a:ext cx="2808312" cy="2304256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pic>
          <p:nvPicPr>
            <p:cNvPr id="19" name="Picture 4" descr="lenobl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>
            <a:xfrm>
              <a:off x="395536" y="1268760"/>
              <a:ext cx="3603776" cy="252028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51520" y="3140968"/>
              <a:ext cx="2244657" cy="3098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</p:grp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115212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Оценка ЭГП. Влияние ЭГП на развитие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148478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Северный район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39752" y="530120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Центральный район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14847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Финляндия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580526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Белоруссия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-319898" y="306431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Эстония</a:t>
            </a:r>
            <a:endParaRPr lang="ru-RU" b="1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-130316" y="472049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Латвия</a:t>
            </a: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 rot="887384">
            <a:off x="134106" y="2653593"/>
            <a:ext cx="2671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Финский залив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60032" y="1844824"/>
            <a:ext cx="3888432" cy="44644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smtClean="0">
                <a:solidFill>
                  <a:schemeClr val="tx1"/>
                </a:solidFill>
              </a:rPr>
              <a:t>ЭГП района выгодное: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 обеспечен всеми транспортными путями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 имеет выход в море 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граничит с развитыми странами Европы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/>
                </a:solidFill>
              </a:rPr>
              <a:t>соседствует с сырьевым районом и экономически развитым районом, что положительно влияет на развитие самого района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Нашивка 13">
            <a:hlinkClick r:id="rId7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5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1628800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Умножение 16">
            <a:hlinkClick r:id="" action="ppaction://hlinkshowjump?jump=endshow"/>
          </p:cNvPr>
          <p:cNvSpPr/>
          <p:nvPr/>
        </p:nvSpPr>
        <p:spPr bwMode="auto">
          <a:xfrm>
            <a:off x="683568" y="616530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Нашивка 42">
            <a:hlinkClick r:id="rId4" action="ppaction://hlinksldjump"/>
          </p:cNvPr>
          <p:cNvSpPr/>
          <p:nvPr/>
        </p:nvSpPr>
        <p:spPr bwMode="auto">
          <a:xfrm rot="10800000">
            <a:off x="8388424" y="655220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720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Население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412776"/>
            <a:ext cx="2664296" cy="4424040"/>
          </a:xfrm>
          <a:prstGeom prst="rect">
            <a:avLst/>
          </a:prstGeom>
          <a:noFill/>
        </p:spPr>
      </p:sp>
      <p:sp>
        <p:nvSpPr>
          <p:cNvPr id="11" name="Полилиния 10"/>
          <p:cNvSpPr/>
          <p:nvPr/>
        </p:nvSpPr>
        <p:spPr>
          <a:xfrm>
            <a:off x="323528" y="1268760"/>
            <a:ext cx="2664295" cy="720080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Численность населения</a:t>
            </a:r>
            <a:endParaRPr lang="ru-RU" sz="2000" kern="1200" dirty="0"/>
          </a:p>
          <a:p>
            <a:pPr marL="57150" lvl="1" indent="-57150" algn="l" defTabSz="3556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ru-RU" sz="800" kern="1200" dirty="0"/>
          </a:p>
          <a:p>
            <a:pPr marL="57150" lvl="1" indent="-57150" algn="l" defTabSz="3556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ru-RU" sz="800" kern="1200" dirty="0"/>
          </a:p>
          <a:p>
            <a:pPr marL="57150" lvl="1" indent="-57150" algn="l" defTabSz="3556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ru-RU" sz="800" kern="1200" dirty="0"/>
          </a:p>
        </p:txBody>
      </p:sp>
      <p:sp>
        <p:nvSpPr>
          <p:cNvPr id="13" name="Полилиния 12"/>
          <p:cNvSpPr/>
          <p:nvPr/>
        </p:nvSpPr>
        <p:spPr>
          <a:xfrm>
            <a:off x="323528" y="1988841"/>
            <a:ext cx="2664295" cy="720079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Размещение населения</a:t>
            </a:r>
            <a:endParaRPr lang="ru-RU" sz="2000" kern="12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7544" y="2132856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5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5" name="Полилиния 14"/>
          <p:cNvSpPr/>
          <p:nvPr/>
        </p:nvSpPr>
        <p:spPr>
          <a:xfrm>
            <a:off x="323528" y="2708920"/>
            <a:ext cx="2664295" cy="720080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Урбанизация Города</a:t>
            </a:r>
            <a:endParaRPr lang="ru-RU" sz="2000" kern="12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67544" y="2852936"/>
            <a:ext cx="532859" cy="521766"/>
          </a:xfrm>
          <a:prstGeom prst="roundRect">
            <a:avLst>
              <a:gd name="adj" fmla="val 10000"/>
            </a:avLst>
          </a:prstGeom>
          <a:blipFill rotWithShape="0">
            <a:blip r:embed="rId5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Полилиния 16"/>
          <p:cNvSpPr/>
          <p:nvPr/>
        </p:nvSpPr>
        <p:spPr>
          <a:xfrm>
            <a:off x="323528" y="3429001"/>
            <a:ext cx="2664295" cy="720080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t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    Национальный состав</a:t>
            </a:r>
            <a:endParaRPr lang="ru-RU" sz="2000" kern="1200" dirty="0"/>
          </a:p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ru-RU" sz="1200" kern="1200" dirty="0"/>
          </a:p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ru-RU" sz="1200" kern="1200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67544" y="3501008"/>
            <a:ext cx="532859" cy="558247"/>
          </a:xfrm>
          <a:prstGeom prst="roundRect">
            <a:avLst>
              <a:gd name="adj" fmla="val 10000"/>
            </a:avLst>
          </a:prstGeom>
          <a:blipFill rotWithShape="0">
            <a:blip r:embed="rId5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Полилиния 18"/>
          <p:cNvSpPr/>
          <p:nvPr/>
        </p:nvSpPr>
        <p:spPr>
          <a:xfrm>
            <a:off x="323528" y="4797153"/>
            <a:ext cx="2664295" cy="864096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ctr" anchorCtr="0">
            <a:no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    Влияние   населения на развитие района</a:t>
            </a:r>
            <a:endParaRPr lang="ru-RU" sz="2000" kern="1200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67544" y="4941168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8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1" name="Group 4"/>
          <p:cNvGraphicFramePr>
            <a:graphicFrameLocks/>
          </p:cNvGraphicFramePr>
          <p:nvPr/>
        </p:nvGraphicFramePr>
        <p:xfrm>
          <a:off x="3131841" y="1317535"/>
          <a:ext cx="5688632" cy="5135801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2213516"/>
                <a:gridCol w="1128554"/>
                <a:gridCol w="1163459"/>
                <a:gridCol w="1183103"/>
              </a:tblGrid>
              <a:tr h="37525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Район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Население</a:t>
                      </a: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/2010 год/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150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Всего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,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тыс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чел</a:t>
                      </a:r>
                      <a:r>
                        <a:rPr kumimoji="0" lang="en-US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Г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ородско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е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,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тыс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.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чел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.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Доля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ru-RU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городского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населения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,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</a:tr>
              <a:tr h="9324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Северо</a:t>
                      </a: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-</a:t>
                      </a: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З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ападный</a:t>
                      </a: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район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7869,0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6807,2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86,7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</a:tr>
              <a:tr h="6499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г. 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Санкт-Петербург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4848,7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4848,7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100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6639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Ленинградская</a:t>
                      </a: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область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1712,7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1128,0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6639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Новгородская</a:t>
                      </a: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область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634,1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447,9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5400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Псковская</a:t>
                      </a:r>
                      <a:r>
                        <a:rPr kumimoji="0" lang="en-US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en-US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область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673,5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472,6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70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3131840" y="1412776"/>
            <a:ext cx="5688632" cy="3416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Выгодное ЭГП </a:t>
            </a:r>
            <a:r>
              <a:rPr lang="ru-RU" sz="2400" dirty="0" err="1" smtClean="0"/>
              <a:t>Северо</a:t>
            </a:r>
            <a:r>
              <a:rPr lang="ru-RU" sz="2400" dirty="0" smtClean="0"/>
              <a:t> - Запада на Балтийском море, сеть многочисленных рек и большие озера определили давнее заселение района. </a:t>
            </a:r>
          </a:p>
          <a:p>
            <a:r>
              <a:rPr lang="ru-RU" sz="2400" dirty="0" smtClean="0"/>
              <a:t>Численность около 8 млн. человек, что составляет 5,6% населения России.</a:t>
            </a:r>
          </a:p>
          <a:p>
            <a:r>
              <a:rPr lang="ru-RU" sz="2400" dirty="0" smtClean="0"/>
              <a:t>Естественный прирост один из самых низких в России. В возрастной структуре преобладает пожилое население.</a:t>
            </a:r>
          </a:p>
        </p:txBody>
      </p:sp>
      <p:grpSp>
        <p:nvGrpSpPr>
          <p:cNvPr id="46" name="Группа 45"/>
          <p:cNvGrpSpPr/>
          <p:nvPr/>
        </p:nvGrpSpPr>
        <p:grpSpPr>
          <a:xfrm>
            <a:off x="3059832" y="1340768"/>
            <a:ext cx="5904656" cy="5184576"/>
            <a:chOff x="3347864" y="1340768"/>
            <a:chExt cx="5544616" cy="518457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347864" y="1340768"/>
              <a:ext cx="5544616" cy="35150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TextBox 25"/>
            <p:cNvSpPr txBox="1"/>
            <p:nvPr/>
          </p:nvSpPr>
          <p:spPr>
            <a:xfrm>
              <a:off x="3415481" y="4929044"/>
              <a:ext cx="5341764" cy="15963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Плотность населения – 40 чел. На 1 км² -это в 5 раз выше </a:t>
              </a:r>
              <a:r>
                <a:rPr lang="ru-RU" sz="2400" dirty="0" err="1" smtClean="0"/>
                <a:t>среднероссийского</a:t>
              </a:r>
              <a:r>
                <a:rPr lang="ru-RU" sz="2400" dirty="0" smtClean="0"/>
                <a:t> показателя. 60% населения проживает в Санкт-Петербурге.</a:t>
              </a:r>
              <a:endParaRPr lang="ru-RU" sz="2400" dirty="0"/>
            </a:p>
          </p:txBody>
        </p:sp>
        <p:sp>
          <p:nvSpPr>
            <p:cNvPr id="32" name="Полилиния 31"/>
            <p:cNvSpPr/>
            <p:nvPr/>
          </p:nvSpPr>
          <p:spPr>
            <a:xfrm>
              <a:off x="3714037" y="2733078"/>
              <a:ext cx="416312" cy="394511"/>
            </a:xfrm>
            <a:custGeom>
              <a:avLst/>
              <a:gdLst>
                <a:gd name="connsiteX0" fmla="*/ 360218 w 443345"/>
                <a:gd name="connsiteY0" fmla="*/ 0 h 387927"/>
                <a:gd name="connsiteX1" fmla="*/ 360218 w 443345"/>
                <a:gd name="connsiteY1" fmla="*/ 0 h 387927"/>
                <a:gd name="connsiteX2" fmla="*/ 401782 w 443345"/>
                <a:gd name="connsiteY2" fmla="*/ 110837 h 387927"/>
                <a:gd name="connsiteX3" fmla="*/ 415636 w 443345"/>
                <a:gd name="connsiteY3" fmla="*/ 152400 h 387927"/>
                <a:gd name="connsiteX4" fmla="*/ 443345 w 443345"/>
                <a:gd name="connsiteY4" fmla="*/ 180109 h 387927"/>
                <a:gd name="connsiteX5" fmla="*/ 443345 w 443345"/>
                <a:gd name="connsiteY5" fmla="*/ 180109 h 387927"/>
                <a:gd name="connsiteX6" fmla="*/ 429491 w 443345"/>
                <a:gd name="connsiteY6" fmla="*/ 304800 h 387927"/>
                <a:gd name="connsiteX7" fmla="*/ 429491 w 443345"/>
                <a:gd name="connsiteY7" fmla="*/ 304800 h 387927"/>
                <a:gd name="connsiteX8" fmla="*/ 387927 w 443345"/>
                <a:gd name="connsiteY8" fmla="*/ 374073 h 387927"/>
                <a:gd name="connsiteX9" fmla="*/ 263236 w 443345"/>
                <a:gd name="connsiteY9" fmla="*/ 360218 h 387927"/>
                <a:gd name="connsiteX10" fmla="*/ 166254 w 443345"/>
                <a:gd name="connsiteY10" fmla="*/ 346364 h 387927"/>
                <a:gd name="connsiteX11" fmla="*/ 166254 w 443345"/>
                <a:gd name="connsiteY11" fmla="*/ 346364 h 387927"/>
                <a:gd name="connsiteX12" fmla="*/ 69273 w 443345"/>
                <a:gd name="connsiteY12" fmla="*/ 387927 h 387927"/>
                <a:gd name="connsiteX13" fmla="*/ 0 w 443345"/>
                <a:gd name="connsiteY13" fmla="*/ 249382 h 387927"/>
                <a:gd name="connsiteX14" fmla="*/ 13854 w 443345"/>
                <a:gd name="connsiteY14" fmla="*/ 221673 h 387927"/>
                <a:gd name="connsiteX15" fmla="*/ 83127 w 443345"/>
                <a:gd name="connsiteY15" fmla="*/ 124691 h 387927"/>
                <a:gd name="connsiteX16" fmla="*/ 124691 w 443345"/>
                <a:gd name="connsiteY16" fmla="*/ 110837 h 387927"/>
                <a:gd name="connsiteX17" fmla="*/ 207818 w 443345"/>
                <a:gd name="connsiteY17" fmla="*/ 69273 h 387927"/>
                <a:gd name="connsiteX18" fmla="*/ 263236 w 443345"/>
                <a:gd name="connsiteY18" fmla="*/ 13855 h 387927"/>
                <a:gd name="connsiteX19" fmla="*/ 360218 w 443345"/>
                <a:gd name="connsiteY19" fmla="*/ 0 h 387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43345" h="387927">
                  <a:moveTo>
                    <a:pt x="360218" y="0"/>
                  </a:moveTo>
                  <a:lnTo>
                    <a:pt x="360218" y="0"/>
                  </a:lnTo>
                  <a:cubicBezTo>
                    <a:pt x="374073" y="36946"/>
                    <a:pt x="388298" y="73755"/>
                    <a:pt x="401782" y="110837"/>
                  </a:cubicBezTo>
                  <a:cubicBezTo>
                    <a:pt x="406773" y="124561"/>
                    <a:pt x="408122" y="139877"/>
                    <a:pt x="415636" y="152400"/>
                  </a:cubicBezTo>
                  <a:cubicBezTo>
                    <a:pt x="422356" y="163601"/>
                    <a:pt x="434109" y="170873"/>
                    <a:pt x="443345" y="180109"/>
                  </a:cubicBezTo>
                  <a:lnTo>
                    <a:pt x="443345" y="180109"/>
                  </a:lnTo>
                  <a:lnTo>
                    <a:pt x="429491" y="304800"/>
                  </a:lnTo>
                  <a:lnTo>
                    <a:pt x="429491" y="304800"/>
                  </a:lnTo>
                  <a:lnTo>
                    <a:pt x="387927" y="374073"/>
                  </a:lnTo>
                  <a:lnTo>
                    <a:pt x="263236" y="360218"/>
                  </a:lnTo>
                  <a:cubicBezTo>
                    <a:pt x="230833" y="356168"/>
                    <a:pt x="166254" y="346364"/>
                    <a:pt x="166254" y="346364"/>
                  </a:cubicBezTo>
                  <a:lnTo>
                    <a:pt x="166254" y="346364"/>
                  </a:lnTo>
                  <a:lnTo>
                    <a:pt x="69273" y="387927"/>
                  </a:lnTo>
                  <a:lnTo>
                    <a:pt x="0" y="249382"/>
                  </a:lnTo>
                  <a:lnTo>
                    <a:pt x="13854" y="221673"/>
                  </a:lnTo>
                  <a:cubicBezTo>
                    <a:pt x="36945" y="189346"/>
                    <a:pt x="55035" y="152782"/>
                    <a:pt x="83127" y="124691"/>
                  </a:cubicBezTo>
                  <a:cubicBezTo>
                    <a:pt x="93454" y="114364"/>
                    <a:pt x="112168" y="118351"/>
                    <a:pt x="124691" y="110837"/>
                  </a:cubicBezTo>
                  <a:cubicBezTo>
                    <a:pt x="212921" y="57899"/>
                    <a:pt x="71132" y="103443"/>
                    <a:pt x="207818" y="69273"/>
                  </a:cubicBezTo>
                  <a:cubicBezTo>
                    <a:pt x="224612" y="18892"/>
                    <a:pt x="209497" y="27290"/>
                    <a:pt x="263236" y="13855"/>
                  </a:cubicBezTo>
                  <a:cubicBezTo>
                    <a:pt x="286081" y="8144"/>
                    <a:pt x="344054" y="2309"/>
                    <a:pt x="360218" y="0"/>
                  </a:cubicBezTo>
                  <a:close/>
                </a:path>
              </a:pathLst>
            </a:custGeom>
            <a:noFill/>
            <a:ln w="381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2" name="Умножение 41">
            <a:hlinkClick r:id="" action="ppaction://hlinkshowjump?jump=endshow"/>
          </p:cNvPr>
          <p:cNvSpPr/>
          <p:nvPr/>
        </p:nvSpPr>
        <p:spPr bwMode="auto">
          <a:xfrm>
            <a:off x="323528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5" name="Полилиния 44"/>
          <p:cNvSpPr/>
          <p:nvPr/>
        </p:nvSpPr>
        <p:spPr>
          <a:xfrm>
            <a:off x="323528" y="4149079"/>
            <a:ext cx="2664295" cy="648073"/>
          </a:xfrm>
          <a:custGeom>
            <a:avLst/>
            <a:gdLst>
              <a:gd name="connsiteX0" fmla="*/ 0 w 2664295"/>
              <a:gd name="connsiteY0" fmla="*/ 81871 h 818706"/>
              <a:gd name="connsiteX1" fmla="*/ 23980 w 2664295"/>
              <a:gd name="connsiteY1" fmla="*/ 23979 h 818706"/>
              <a:gd name="connsiteX2" fmla="*/ 81872 w 2664295"/>
              <a:gd name="connsiteY2" fmla="*/ 0 h 818706"/>
              <a:gd name="connsiteX3" fmla="*/ 2582424 w 2664295"/>
              <a:gd name="connsiteY3" fmla="*/ 0 h 818706"/>
              <a:gd name="connsiteX4" fmla="*/ 2640316 w 2664295"/>
              <a:gd name="connsiteY4" fmla="*/ 23980 h 818706"/>
              <a:gd name="connsiteX5" fmla="*/ 2664295 w 2664295"/>
              <a:gd name="connsiteY5" fmla="*/ 81872 h 818706"/>
              <a:gd name="connsiteX6" fmla="*/ 2664295 w 2664295"/>
              <a:gd name="connsiteY6" fmla="*/ 736835 h 818706"/>
              <a:gd name="connsiteX7" fmla="*/ 2640316 w 2664295"/>
              <a:gd name="connsiteY7" fmla="*/ 794727 h 818706"/>
              <a:gd name="connsiteX8" fmla="*/ 2582424 w 2664295"/>
              <a:gd name="connsiteY8" fmla="*/ 818706 h 818706"/>
              <a:gd name="connsiteX9" fmla="*/ 81871 w 2664295"/>
              <a:gd name="connsiteY9" fmla="*/ 818706 h 818706"/>
              <a:gd name="connsiteX10" fmla="*/ 23979 w 2664295"/>
              <a:gd name="connsiteY10" fmla="*/ 794726 h 818706"/>
              <a:gd name="connsiteX11" fmla="*/ 0 w 2664295"/>
              <a:gd name="connsiteY11" fmla="*/ 736834 h 818706"/>
              <a:gd name="connsiteX12" fmla="*/ 0 w 2664295"/>
              <a:gd name="connsiteY12" fmla="*/ 81871 h 818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64295" h="818706">
                <a:moveTo>
                  <a:pt x="0" y="81871"/>
                </a:moveTo>
                <a:cubicBezTo>
                  <a:pt x="0" y="60157"/>
                  <a:pt x="8626" y="39333"/>
                  <a:pt x="23980" y="23979"/>
                </a:cubicBezTo>
                <a:cubicBezTo>
                  <a:pt x="39334" y="8625"/>
                  <a:pt x="60158" y="0"/>
                  <a:pt x="81872" y="0"/>
                </a:cubicBezTo>
                <a:lnTo>
                  <a:pt x="2582424" y="0"/>
                </a:lnTo>
                <a:cubicBezTo>
                  <a:pt x="2604138" y="0"/>
                  <a:pt x="2624962" y="8626"/>
                  <a:pt x="2640316" y="23980"/>
                </a:cubicBezTo>
                <a:cubicBezTo>
                  <a:pt x="2655670" y="39334"/>
                  <a:pt x="2664295" y="60158"/>
                  <a:pt x="2664295" y="81872"/>
                </a:cubicBezTo>
                <a:lnTo>
                  <a:pt x="2664295" y="736835"/>
                </a:lnTo>
                <a:cubicBezTo>
                  <a:pt x="2664295" y="758549"/>
                  <a:pt x="2655669" y="779373"/>
                  <a:pt x="2640316" y="794727"/>
                </a:cubicBezTo>
                <a:cubicBezTo>
                  <a:pt x="2624962" y="810081"/>
                  <a:pt x="2604138" y="818706"/>
                  <a:pt x="2582424" y="818706"/>
                </a:cubicBezTo>
                <a:lnTo>
                  <a:pt x="81871" y="818706"/>
                </a:lnTo>
                <a:cubicBezTo>
                  <a:pt x="60157" y="818706"/>
                  <a:pt x="39333" y="810080"/>
                  <a:pt x="23979" y="794726"/>
                </a:cubicBezTo>
                <a:cubicBezTo>
                  <a:pt x="8625" y="779372"/>
                  <a:pt x="0" y="758548"/>
                  <a:pt x="0" y="736834"/>
                </a:cubicBezTo>
                <a:lnTo>
                  <a:pt x="0" y="818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3">
            <a:schemeClr val="lt1">
              <a:hueOff val="0"/>
              <a:satOff val="0"/>
              <a:lumOff val="0"/>
              <a:alphaOff val="0"/>
            </a:schemeClr>
          </a:fillRef>
          <a:effectRef idx="3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90929" tIns="76200" rIns="76200" bIns="76200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1200" dirty="0" smtClean="0"/>
              <a:t>      </a:t>
            </a:r>
            <a:r>
              <a:rPr lang="ru-RU" sz="2000" kern="1200" dirty="0" smtClean="0"/>
              <a:t>Трудовые        ресурсы</a:t>
            </a:r>
            <a:endParaRPr lang="ru-RU" sz="2000" kern="1200" dirty="0"/>
          </a:p>
        </p:txBody>
      </p:sp>
      <p:sp>
        <p:nvSpPr>
          <p:cNvPr id="54" name="Скругленный прямоугольник 53"/>
          <p:cNvSpPr/>
          <p:nvPr/>
        </p:nvSpPr>
        <p:spPr>
          <a:xfrm>
            <a:off x="467544" y="4221088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9" name="Группа 128"/>
          <p:cNvGrpSpPr/>
          <p:nvPr/>
        </p:nvGrpSpPr>
        <p:grpSpPr>
          <a:xfrm>
            <a:off x="2987824" y="1484784"/>
            <a:ext cx="5472608" cy="5189620"/>
            <a:chOff x="2987824" y="1484784"/>
            <a:chExt cx="5472608" cy="5189620"/>
          </a:xfrm>
        </p:grpSpPr>
        <p:sp>
          <p:nvSpPr>
            <p:cNvPr id="48" name="TextBox 47"/>
            <p:cNvSpPr txBox="1"/>
            <p:nvPr/>
          </p:nvSpPr>
          <p:spPr>
            <a:xfrm rot="10800000" flipV="1">
              <a:off x="2987824" y="5843407"/>
              <a:ext cx="5472608" cy="83099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Доля городского населения  - 87%, один из самых урбанизированных районов .</a:t>
              </a:r>
              <a:endParaRPr lang="ru-RU" sz="2400" dirty="0"/>
            </a:p>
          </p:txBody>
        </p:sp>
        <p:pic>
          <p:nvPicPr>
            <p:cNvPr id="47" name="Picture 2" descr="C:\Users\digital\Pictures\Северо-запад\ЭГП.jpg"/>
            <p:cNvPicPr>
              <a:picLocks noChangeAspect="1" noChangeArrowheads="1"/>
            </p:cNvPicPr>
            <p:nvPr/>
          </p:nvPicPr>
          <p:blipFill>
            <a:blip r:embed="rId9" cstate="print"/>
            <a:srcRect l="1569" r="31100" b="1778"/>
            <a:stretch>
              <a:fillRect/>
            </a:stretch>
          </p:blipFill>
          <p:spPr bwMode="auto">
            <a:xfrm>
              <a:off x="3851920" y="1484784"/>
              <a:ext cx="3755628" cy="4432090"/>
            </a:xfrm>
            <a:prstGeom prst="rect">
              <a:avLst/>
            </a:prstGeom>
            <a:noFill/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</p:spPr>
        </p:pic>
        <p:sp>
          <p:nvSpPr>
            <p:cNvPr id="85" name="Овал 84"/>
            <p:cNvSpPr/>
            <p:nvPr/>
          </p:nvSpPr>
          <p:spPr>
            <a:xfrm>
              <a:off x="5076056" y="1885936"/>
              <a:ext cx="216024" cy="2232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6" name="Овал 85"/>
            <p:cNvSpPr/>
            <p:nvPr/>
          </p:nvSpPr>
          <p:spPr>
            <a:xfrm>
              <a:off x="6156176" y="2961764"/>
              <a:ext cx="216024" cy="2232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7" name="Овал 86"/>
            <p:cNvSpPr/>
            <p:nvPr/>
          </p:nvSpPr>
          <p:spPr>
            <a:xfrm>
              <a:off x="5004048" y="5267109"/>
              <a:ext cx="216024" cy="2232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724128" y="2429000"/>
              <a:ext cx="2232248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Санкт-Петербург</a:t>
              </a:r>
              <a:endParaRPr lang="ru-RU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5292080" y="1814241"/>
              <a:ext cx="1224136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Выборг</a:t>
              </a:r>
              <a:endParaRPr lang="ru-RU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444208" y="2813224"/>
              <a:ext cx="1224136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Волхов</a:t>
              </a:r>
              <a:endParaRPr lang="ru-RU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724128" y="3581672"/>
              <a:ext cx="2592288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Великий Новгород</a:t>
              </a:r>
              <a:endParaRPr lang="ru-RU" dirty="0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499992" y="3581672"/>
              <a:ext cx="1080120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Псков</a:t>
              </a:r>
              <a:endParaRPr lang="ru-RU" dirty="0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220072" y="5118569"/>
              <a:ext cx="2088232" cy="3817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Великие Луки</a:t>
              </a:r>
              <a:endParaRPr lang="ru-RU" dirty="0"/>
            </a:p>
          </p:txBody>
        </p:sp>
        <p:sp>
          <p:nvSpPr>
            <p:cNvPr id="97" name="Овал 96">
              <a:hlinkClick r:id="rId10" action="ppaction://hlinksldjump"/>
            </p:cNvPr>
            <p:cNvSpPr/>
            <p:nvPr/>
          </p:nvSpPr>
          <p:spPr>
            <a:xfrm>
              <a:off x="5436096" y="2535013"/>
              <a:ext cx="288032" cy="297706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/>
            <p:cNvSpPr/>
            <p:nvPr/>
          </p:nvSpPr>
          <p:spPr>
            <a:xfrm>
              <a:off x="5580112" y="3727074"/>
              <a:ext cx="216024" cy="220861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8" name="Овал 127"/>
            <p:cNvSpPr/>
            <p:nvPr/>
          </p:nvSpPr>
          <p:spPr>
            <a:xfrm>
              <a:off x="4355976" y="3645024"/>
              <a:ext cx="216024" cy="223279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0" name="Группа 71"/>
          <p:cNvGrpSpPr/>
          <p:nvPr/>
        </p:nvGrpSpPr>
        <p:grpSpPr>
          <a:xfrm>
            <a:off x="2987824" y="1196752"/>
            <a:ext cx="6156176" cy="5256584"/>
            <a:chOff x="2979711" y="1196752"/>
            <a:chExt cx="6426939" cy="5387204"/>
          </a:xfrm>
        </p:grpSpPr>
        <p:pic>
          <p:nvPicPr>
            <p:cNvPr id="131" name="Picture 3" descr="C:\Users\digital\Pictures\нации.jpg"/>
            <p:cNvPicPr>
              <a:picLocks noChangeAspect="1" noChangeArrowheads="1"/>
            </p:cNvPicPr>
            <p:nvPr/>
          </p:nvPicPr>
          <p:blipFill>
            <a:blip r:embed="rId11" cstate="print"/>
            <a:srcRect r="29126" b="11825"/>
            <a:stretch>
              <a:fillRect/>
            </a:stretch>
          </p:blipFill>
          <p:spPr bwMode="auto">
            <a:xfrm>
              <a:off x="3740358" y="1196752"/>
              <a:ext cx="3955371" cy="4392488"/>
            </a:xfrm>
            <a:prstGeom prst="rect">
              <a:avLst/>
            </a:prstGeom>
            <a:noFill/>
          </p:spPr>
        </p:pic>
        <p:sp>
          <p:nvSpPr>
            <p:cNvPr id="132" name="TextBox 131"/>
            <p:cNvSpPr txBox="1"/>
            <p:nvPr/>
          </p:nvSpPr>
          <p:spPr>
            <a:xfrm>
              <a:off x="2979711" y="5229200"/>
              <a:ext cx="6426939" cy="13547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000" dirty="0" smtClean="0"/>
                <a:t>Население </a:t>
              </a:r>
              <a:r>
                <a:rPr lang="ru-RU" sz="2000" dirty="0" err="1" smtClean="0"/>
                <a:t>Северо-Запада</a:t>
              </a:r>
              <a:r>
                <a:rPr lang="ru-RU" sz="2000" dirty="0" smtClean="0"/>
                <a:t> многонационально, с преобладанием русских. Финно-угорские народы полностью ассимилировались. Большой приток других национальностей из республик бывшего СССР. </a:t>
              </a:r>
              <a:endParaRPr lang="ru-RU" sz="2000" dirty="0"/>
            </a:p>
          </p:txBody>
        </p:sp>
      </p:grpSp>
      <p:grpSp>
        <p:nvGrpSpPr>
          <p:cNvPr id="133" name="Группа 74"/>
          <p:cNvGrpSpPr/>
          <p:nvPr/>
        </p:nvGrpSpPr>
        <p:grpSpPr>
          <a:xfrm>
            <a:off x="3059832" y="1052736"/>
            <a:ext cx="5904656" cy="5488295"/>
            <a:chOff x="3131840" y="1241704"/>
            <a:chExt cx="5832648" cy="5779331"/>
          </a:xfrm>
        </p:grpSpPr>
        <p:pic>
          <p:nvPicPr>
            <p:cNvPr id="134" name="Picture 3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131841" y="1268760"/>
              <a:ext cx="2232248" cy="1800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pic>
          <p:nvPicPr>
            <p:cNvPr id="135" name="Picture 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3131840" y="4797152"/>
              <a:ext cx="2232248" cy="16858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pic>
          <p:nvPicPr>
            <p:cNvPr id="136" name="Picture 6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3131840" y="3068960"/>
              <a:ext cx="2232248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sp>
          <p:nvSpPr>
            <p:cNvPr id="137" name="TextBox 136"/>
            <p:cNvSpPr txBox="1"/>
            <p:nvPr/>
          </p:nvSpPr>
          <p:spPr>
            <a:xfrm>
              <a:off x="5364088" y="1241704"/>
              <a:ext cx="3600400" cy="577933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Трудовые ресурсы Северо-Западного региона отличаются очень высоким уровнем квалификации, так как большая часть трудовых ресурсов сосредоточена в Санкт-Петербурге., который издавна являлся научным и промышленным центром. Большая часть населения работает в непроизводственной сфере.</a:t>
              </a:r>
              <a:endParaRPr lang="ru-RU" sz="2400" dirty="0"/>
            </a:p>
          </p:txBody>
        </p:sp>
      </p:grpSp>
      <p:sp>
        <p:nvSpPr>
          <p:cNvPr id="138" name="TextBox 137"/>
          <p:cNvSpPr txBox="1"/>
          <p:nvPr/>
        </p:nvSpPr>
        <p:spPr>
          <a:xfrm>
            <a:off x="3203848" y="1196752"/>
            <a:ext cx="5760640" cy="52629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1.Северо-Запад – </a:t>
            </a:r>
            <a:r>
              <a:rPr lang="ru-RU" sz="2400" dirty="0" err="1" smtClean="0"/>
              <a:t>староосвоенная</a:t>
            </a:r>
            <a:r>
              <a:rPr lang="ru-RU" sz="2400" dirty="0" smtClean="0"/>
              <a:t> и обжитая территория. Существуют проблема старых городов. </a:t>
            </a:r>
          </a:p>
          <a:p>
            <a:r>
              <a:rPr lang="ru-RU" sz="2400" dirty="0" smtClean="0"/>
              <a:t>2.Район имеет самый высокий уровень урбанизации и высокую плотность населения.</a:t>
            </a:r>
          </a:p>
          <a:p>
            <a:r>
              <a:rPr lang="ru-RU" sz="2400" dirty="0" smtClean="0"/>
              <a:t>3.В районе высокая доля пожилых людей, естественный прирост низкий.</a:t>
            </a:r>
          </a:p>
          <a:p>
            <a:r>
              <a:rPr lang="ru-RU" sz="2400" dirty="0" smtClean="0"/>
              <a:t>4.Трудовые ресурсы отличаются высокой квалификацией, что положительно влияет на развитие района.</a:t>
            </a:r>
          </a:p>
          <a:p>
            <a:r>
              <a:rPr lang="ru-RU" sz="2400" dirty="0" smtClean="0"/>
              <a:t>5.Население </a:t>
            </a:r>
            <a:r>
              <a:rPr lang="ru-RU" sz="2400" dirty="0" err="1" smtClean="0"/>
              <a:t>Северо-Запада</a:t>
            </a:r>
            <a:r>
              <a:rPr lang="ru-RU" sz="2400" dirty="0" smtClean="0"/>
              <a:t> многонационально, но преобладает русское население.</a:t>
            </a: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38" grpId="0" animBg="1"/>
      <p:bldP spid="13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1412776"/>
            <a:ext cx="2664296" cy="4424040"/>
          </a:xfrm>
          <a:prstGeom prst="rect">
            <a:avLst/>
          </a:prstGeom>
          <a:noFill/>
        </p:spPr>
      </p:sp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Санкт-Петербург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5733256"/>
            <a:ext cx="576064" cy="59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179512" y="6093296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Нашивка 5">
            <a:hlinkClick r:id="rId5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1691680" y="1268760"/>
            <a:ext cx="5760640" cy="3990057"/>
            <a:chOff x="1691680" y="1268760"/>
            <a:chExt cx="5760640" cy="3990057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691680" y="1268760"/>
              <a:ext cx="5760640" cy="3989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TextBox 10"/>
            <p:cNvSpPr txBox="1"/>
            <p:nvPr/>
          </p:nvSpPr>
          <p:spPr>
            <a:xfrm>
              <a:off x="4211960" y="4797152"/>
              <a:ext cx="31683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Дворцовый мост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1619672" y="1268760"/>
            <a:ext cx="5832648" cy="3990057"/>
            <a:chOff x="1619672" y="1052736"/>
            <a:chExt cx="5832648" cy="4206081"/>
          </a:xfrm>
        </p:grpSpPr>
        <p:pic>
          <p:nvPicPr>
            <p:cNvPr id="28" name="Picture 2" descr="C:\Users\digital\Pictures\Питер\09225665e4d48d3f14e2ca134fafa0ed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9672" y="1052736"/>
              <a:ext cx="5832648" cy="4176464"/>
            </a:xfrm>
            <a:prstGeom prst="rect">
              <a:avLst/>
            </a:prstGeom>
            <a:noFill/>
          </p:spPr>
        </p:pic>
        <p:sp>
          <p:nvSpPr>
            <p:cNvPr id="29" name="TextBox 28"/>
            <p:cNvSpPr txBox="1"/>
            <p:nvPr/>
          </p:nvSpPr>
          <p:spPr>
            <a:xfrm>
              <a:off x="3347864" y="4797152"/>
              <a:ext cx="40324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Петропавловская крепость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1619672" y="1268760"/>
            <a:ext cx="5832648" cy="4032448"/>
            <a:chOff x="1691680" y="1196752"/>
            <a:chExt cx="5832648" cy="4032448"/>
          </a:xfrm>
        </p:grpSpPr>
        <p:pic>
          <p:nvPicPr>
            <p:cNvPr id="31" name="Picture 2" descr="C:\Users\digital\Pictures\Соборы СПБ\Казанский собор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691680" y="1196752"/>
              <a:ext cx="5832648" cy="4032448"/>
            </a:xfrm>
            <a:prstGeom prst="rect">
              <a:avLst/>
            </a:prstGeom>
            <a:noFill/>
          </p:spPr>
        </p:pic>
        <p:sp>
          <p:nvSpPr>
            <p:cNvPr id="32" name="TextBox 31"/>
            <p:cNvSpPr txBox="1"/>
            <p:nvPr/>
          </p:nvSpPr>
          <p:spPr>
            <a:xfrm>
              <a:off x="3995936" y="4653136"/>
              <a:ext cx="33843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Казанский собор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Группа 35"/>
          <p:cNvGrpSpPr/>
          <p:nvPr/>
        </p:nvGrpSpPr>
        <p:grpSpPr>
          <a:xfrm>
            <a:off x="1619672" y="1268760"/>
            <a:ext cx="5832648" cy="4032448"/>
            <a:chOff x="1619672" y="2564904"/>
            <a:chExt cx="5832648" cy="4032448"/>
          </a:xfrm>
        </p:grpSpPr>
        <p:pic>
          <p:nvPicPr>
            <p:cNvPr id="7" name="Picture 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19672" y="2564904"/>
              <a:ext cx="5832648" cy="4032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5" name="TextBox 34"/>
            <p:cNvSpPr txBox="1"/>
            <p:nvPr/>
          </p:nvSpPr>
          <p:spPr>
            <a:xfrm>
              <a:off x="3923928" y="6093296"/>
              <a:ext cx="34563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Адмиралтейские верфи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9" name="Группа 38"/>
          <p:cNvGrpSpPr/>
          <p:nvPr/>
        </p:nvGrpSpPr>
        <p:grpSpPr>
          <a:xfrm>
            <a:off x="1619672" y="1268760"/>
            <a:ext cx="5832648" cy="4032448"/>
            <a:chOff x="1619672" y="1268760"/>
            <a:chExt cx="5832648" cy="4032448"/>
          </a:xfrm>
        </p:grpSpPr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19672" y="1268760"/>
              <a:ext cx="5832648" cy="40324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8" name="TextBox 37"/>
            <p:cNvSpPr txBox="1"/>
            <p:nvPr/>
          </p:nvSpPr>
          <p:spPr>
            <a:xfrm>
              <a:off x="3707904" y="4797152"/>
              <a:ext cx="36724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>
                  <a:solidFill>
                    <a:schemeClr val="bg1"/>
                  </a:solidFill>
                </a:rPr>
                <a:t>Университет</a:t>
              </a:r>
              <a:endParaRPr lang="ru-RU" sz="2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Группа 41"/>
          <p:cNvGrpSpPr/>
          <p:nvPr/>
        </p:nvGrpSpPr>
        <p:grpSpPr>
          <a:xfrm>
            <a:off x="1619672" y="1268760"/>
            <a:ext cx="5832648" cy="4062065"/>
            <a:chOff x="1619672" y="1268760"/>
            <a:chExt cx="5832648" cy="4062065"/>
          </a:xfrm>
        </p:grpSpPr>
        <p:pic>
          <p:nvPicPr>
            <p:cNvPr id="1031" name="Picture 7" descr="C:\Users\digital\Pictures\Кроссворд СПБ\Александринка.jpg"/>
            <p:cNvPicPr>
              <a:picLocks noChangeAspect="1" noChangeArrowheads="1"/>
            </p:cNvPicPr>
            <p:nvPr/>
          </p:nvPicPr>
          <p:blipFill>
            <a:blip r:embed="rId11" cstate="print">
              <a:lum contrast="10000"/>
            </a:blip>
            <a:srcRect/>
            <a:stretch>
              <a:fillRect/>
            </a:stretch>
          </p:blipFill>
          <p:spPr bwMode="auto">
            <a:xfrm>
              <a:off x="1619672" y="1268760"/>
              <a:ext cx="5832648" cy="4032448"/>
            </a:xfrm>
            <a:prstGeom prst="rect">
              <a:avLst/>
            </a:prstGeom>
            <a:noFill/>
          </p:spPr>
        </p:pic>
        <p:sp>
          <p:nvSpPr>
            <p:cNvPr id="41" name="TextBox 40"/>
            <p:cNvSpPr txBox="1"/>
            <p:nvPr/>
          </p:nvSpPr>
          <p:spPr>
            <a:xfrm>
              <a:off x="3635896" y="4869160"/>
              <a:ext cx="36724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</a:rPr>
                <a:t>Александрийский театр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79512" y="5301208"/>
            <a:ext cx="8712968" cy="1015663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Город основан Петром 1 в 1703 году. Это крупный научный, культурный, промышленный, административный центр. Возглавляет городскую агломерацию с населением более 5,5 млн.чел</a:t>
            </a:r>
            <a:endParaRPr lang="ru-RU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Скругленный прямоугольник 19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Хозяйство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Северо-Запада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24744"/>
            <a:ext cx="8568952" cy="2308324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В настоящее время </a:t>
            </a:r>
            <a:r>
              <a:rPr lang="ru-RU" sz="2400" dirty="0" err="1" smtClean="0"/>
              <a:t>Северо-Запад</a:t>
            </a:r>
            <a:r>
              <a:rPr lang="ru-RU" sz="2400" dirty="0" smtClean="0"/>
              <a:t>  выступает как крупный индустриальный район, специализирующийся на производстве</a:t>
            </a:r>
            <a:r>
              <a:rPr lang="ru-RU" sz="2400" dirty="0" smtClean="0">
                <a:cs typeface="Times New Roman" pitchFamily="18" charset="0"/>
              </a:rPr>
              <a:t> наукоемкой продукции, в первую очередь сложного и точного машиностроения, выпуске продукции химической и лесной промышленности, товаров народного потребления. </a:t>
            </a:r>
            <a:endParaRPr lang="ru-RU" sz="2400" dirty="0" smtClean="0"/>
          </a:p>
          <a:p>
            <a:endParaRPr lang="ru-RU" sz="2400" dirty="0"/>
          </a:p>
        </p:txBody>
      </p:sp>
      <p:sp>
        <p:nvSpPr>
          <p:cNvPr id="9" name="Умножение 8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59632" y="3844183"/>
            <a:ext cx="6096000" cy="554400"/>
          </a:xfrm>
          <a:prstGeom prst="rect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олилиния 15">
            <a:hlinkClick r:id="rId3" action="ppaction://hlinksldjump"/>
          </p:cNvPr>
          <p:cNvSpPr/>
          <p:nvPr/>
        </p:nvSpPr>
        <p:spPr>
          <a:xfrm>
            <a:off x="1564432" y="3519463"/>
            <a:ext cx="4267200" cy="649440"/>
          </a:xfrm>
          <a:custGeom>
            <a:avLst/>
            <a:gdLst>
              <a:gd name="connsiteX0" fmla="*/ 0 w 4267200"/>
              <a:gd name="connsiteY0" fmla="*/ 108242 h 649440"/>
              <a:gd name="connsiteX1" fmla="*/ 31703 w 4267200"/>
              <a:gd name="connsiteY1" fmla="*/ 31703 h 649440"/>
              <a:gd name="connsiteX2" fmla="*/ 108242 w 4267200"/>
              <a:gd name="connsiteY2" fmla="*/ 0 h 649440"/>
              <a:gd name="connsiteX3" fmla="*/ 4158958 w 4267200"/>
              <a:gd name="connsiteY3" fmla="*/ 0 h 649440"/>
              <a:gd name="connsiteX4" fmla="*/ 4235497 w 4267200"/>
              <a:gd name="connsiteY4" fmla="*/ 31703 h 649440"/>
              <a:gd name="connsiteX5" fmla="*/ 4267200 w 4267200"/>
              <a:gd name="connsiteY5" fmla="*/ 108242 h 649440"/>
              <a:gd name="connsiteX6" fmla="*/ 4267200 w 4267200"/>
              <a:gd name="connsiteY6" fmla="*/ 541198 h 649440"/>
              <a:gd name="connsiteX7" fmla="*/ 4235497 w 4267200"/>
              <a:gd name="connsiteY7" fmla="*/ 617737 h 649440"/>
              <a:gd name="connsiteX8" fmla="*/ 4158958 w 4267200"/>
              <a:gd name="connsiteY8" fmla="*/ 649440 h 649440"/>
              <a:gd name="connsiteX9" fmla="*/ 108242 w 4267200"/>
              <a:gd name="connsiteY9" fmla="*/ 649440 h 649440"/>
              <a:gd name="connsiteX10" fmla="*/ 31703 w 4267200"/>
              <a:gd name="connsiteY10" fmla="*/ 617737 h 649440"/>
              <a:gd name="connsiteX11" fmla="*/ 0 w 4267200"/>
              <a:gd name="connsiteY11" fmla="*/ 541198 h 649440"/>
              <a:gd name="connsiteX12" fmla="*/ 0 w 4267200"/>
              <a:gd name="connsiteY12" fmla="*/ 108242 h 64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67200" h="649440">
                <a:moveTo>
                  <a:pt x="0" y="108242"/>
                </a:moveTo>
                <a:cubicBezTo>
                  <a:pt x="0" y="79534"/>
                  <a:pt x="11404" y="52003"/>
                  <a:pt x="31703" y="31703"/>
                </a:cubicBezTo>
                <a:cubicBezTo>
                  <a:pt x="52002" y="11404"/>
                  <a:pt x="79534" y="0"/>
                  <a:pt x="108242" y="0"/>
                </a:cubicBezTo>
                <a:lnTo>
                  <a:pt x="4158958" y="0"/>
                </a:lnTo>
                <a:cubicBezTo>
                  <a:pt x="4187666" y="0"/>
                  <a:pt x="4215197" y="11404"/>
                  <a:pt x="4235497" y="31703"/>
                </a:cubicBezTo>
                <a:cubicBezTo>
                  <a:pt x="4255796" y="52002"/>
                  <a:pt x="4267200" y="79534"/>
                  <a:pt x="4267200" y="108242"/>
                </a:cubicBezTo>
                <a:lnTo>
                  <a:pt x="4267200" y="541198"/>
                </a:lnTo>
                <a:cubicBezTo>
                  <a:pt x="4267200" y="569906"/>
                  <a:pt x="4255796" y="597437"/>
                  <a:pt x="4235497" y="617737"/>
                </a:cubicBezTo>
                <a:cubicBezTo>
                  <a:pt x="4215198" y="638036"/>
                  <a:pt x="4187666" y="649440"/>
                  <a:pt x="4158958" y="649440"/>
                </a:cubicBezTo>
                <a:lnTo>
                  <a:pt x="108242" y="649440"/>
                </a:lnTo>
                <a:cubicBezTo>
                  <a:pt x="79534" y="649440"/>
                  <a:pt x="52003" y="638036"/>
                  <a:pt x="31703" y="617737"/>
                </a:cubicBezTo>
                <a:cubicBezTo>
                  <a:pt x="11404" y="597438"/>
                  <a:pt x="0" y="569906"/>
                  <a:pt x="0" y="541198"/>
                </a:cubicBezTo>
                <a:lnTo>
                  <a:pt x="0" y="10824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2993" tIns="31703" rIns="192993" bIns="31703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kern="1200" dirty="0" smtClean="0"/>
              <a:t>Отраслевая структура хозяйства</a:t>
            </a:r>
            <a:endParaRPr lang="ru-RU" sz="2400" kern="12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259632" y="4842103"/>
            <a:ext cx="6096000" cy="554400"/>
          </a:xfrm>
          <a:prstGeom prst="rect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Полилиния 17">
            <a:hlinkClick r:id="rId4" action="ppaction://hlinksldjump"/>
          </p:cNvPr>
          <p:cNvSpPr/>
          <p:nvPr/>
        </p:nvSpPr>
        <p:spPr>
          <a:xfrm>
            <a:off x="1564432" y="4517384"/>
            <a:ext cx="4267200" cy="649440"/>
          </a:xfrm>
          <a:custGeom>
            <a:avLst/>
            <a:gdLst>
              <a:gd name="connsiteX0" fmla="*/ 0 w 4267200"/>
              <a:gd name="connsiteY0" fmla="*/ 108242 h 649440"/>
              <a:gd name="connsiteX1" fmla="*/ 31703 w 4267200"/>
              <a:gd name="connsiteY1" fmla="*/ 31703 h 649440"/>
              <a:gd name="connsiteX2" fmla="*/ 108242 w 4267200"/>
              <a:gd name="connsiteY2" fmla="*/ 0 h 649440"/>
              <a:gd name="connsiteX3" fmla="*/ 4158958 w 4267200"/>
              <a:gd name="connsiteY3" fmla="*/ 0 h 649440"/>
              <a:gd name="connsiteX4" fmla="*/ 4235497 w 4267200"/>
              <a:gd name="connsiteY4" fmla="*/ 31703 h 649440"/>
              <a:gd name="connsiteX5" fmla="*/ 4267200 w 4267200"/>
              <a:gd name="connsiteY5" fmla="*/ 108242 h 649440"/>
              <a:gd name="connsiteX6" fmla="*/ 4267200 w 4267200"/>
              <a:gd name="connsiteY6" fmla="*/ 541198 h 649440"/>
              <a:gd name="connsiteX7" fmla="*/ 4235497 w 4267200"/>
              <a:gd name="connsiteY7" fmla="*/ 617737 h 649440"/>
              <a:gd name="connsiteX8" fmla="*/ 4158958 w 4267200"/>
              <a:gd name="connsiteY8" fmla="*/ 649440 h 649440"/>
              <a:gd name="connsiteX9" fmla="*/ 108242 w 4267200"/>
              <a:gd name="connsiteY9" fmla="*/ 649440 h 649440"/>
              <a:gd name="connsiteX10" fmla="*/ 31703 w 4267200"/>
              <a:gd name="connsiteY10" fmla="*/ 617737 h 649440"/>
              <a:gd name="connsiteX11" fmla="*/ 0 w 4267200"/>
              <a:gd name="connsiteY11" fmla="*/ 541198 h 649440"/>
              <a:gd name="connsiteX12" fmla="*/ 0 w 4267200"/>
              <a:gd name="connsiteY12" fmla="*/ 108242 h 64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67200" h="649440">
                <a:moveTo>
                  <a:pt x="0" y="108242"/>
                </a:moveTo>
                <a:cubicBezTo>
                  <a:pt x="0" y="79534"/>
                  <a:pt x="11404" y="52003"/>
                  <a:pt x="31703" y="31703"/>
                </a:cubicBezTo>
                <a:cubicBezTo>
                  <a:pt x="52002" y="11404"/>
                  <a:pt x="79534" y="0"/>
                  <a:pt x="108242" y="0"/>
                </a:cubicBezTo>
                <a:lnTo>
                  <a:pt x="4158958" y="0"/>
                </a:lnTo>
                <a:cubicBezTo>
                  <a:pt x="4187666" y="0"/>
                  <a:pt x="4215197" y="11404"/>
                  <a:pt x="4235497" y="31703"/>
                </a:cubicBezTo>
                <a:cubicBezTo>
                  <a:pt x="4255796" y="52002"/>
                  <a:pt x="4267200" y="79534"/>
                  <a:pt x="4267200" y="108242"/>
                </a:cubicBezTo>
                <a:lnTo>
                  <a:pt x="4267200" y="541198"/>
                </a:lnTo>
                <a:cubicBezTo>
                  <a:pt x="4267200" y="569906"/>
                  <a:pt x="4255796" y="597437"/>
                  <a:pt x="4235497" y="617737"/>
                </a:cubicBezTo>
                <a:cubicBezTo>
                  <a:pt x="4215198" y="638036"/>
                  <a:pt x="4187666" y="649440"/>
                  <a:pt x="4158958" y="649440"/>
                </a:cubicBezTo>
                <a:lnTo>
                  <a:pt x="108242" y="649440"/>
                </a:lnTo>
                <a:cubicBezTo>
                  <a:pt x="79534" y="649440"/>
                  <a:pt x="52003" y="638036"/>
                  <a:pt x="31703" y="617737"/>
                </a:cubicBezTo>
                <a:cubicBezTo>
                  <a:pt x="11404" y="597438"/>
                  <a:pt x="0" y="569906"/>
                  <a:pt x="0" y="541198"/>
                </a:cubicBezTo>
                <a:lnTo>
                  <a:pt x="0" y="10824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2993" tIns="31703" rIns="192993" bIns="31703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kern="1200" dirty="0" smtClean="0"/>
              <a:t>Отрасли специализации района</a:t>
            </a:r>
            <a:endParaRPr lang="ru-RU" sz="2400" kern="1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259632" y="5840023"/>
            <a:ext cx="6096000" cy="554400"/>
          </a:xfrm>
          <a:prstGeom prst="rect">
            <a:avLst/>
          </a:prstGeom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Полилиния 20">
            <a:hlinkClick r:id="rId5" action="ppaction://hlinksldjump"/>
          </p:cNvPr>
          <p:cNvSpPr/>
          <p:nvPr/>
        </p:nvSpPr>
        <p:spPr>
          <a:xfrm>
            <a:off x="1564432" y="5515303"/>
            <a:ext cx="4267200" cy="649440"/>
          </a:xfrm>
          <a:custGeom>
            <a:avLst/>
            <a:gdLst>
              <a:gd name="connsiteX0" fmla="*/ 0 w 4267200"/>
              <a:gd name="connsiteY0" fmla="*/ 108242 h 649440"/>
              <a:gd name="connsiteX1" fmla="*/ 31703 w 4267200"/>
              <a:gd name="connsiteY1" fmla="*/ 31703 h 649440"/>
              <a:gd name="connsiteX2" fmla="*/ 108242 w 4267200"/>
              <a:gd name="connsiteY2" fmla="*/ 0 h 649440"/>
              <a:gd name="connsiteX3" fmla="*/ 4158958 w 4267200"/>
              <a:gd name="connsiteY3" fmla="*/ 0 h 649440"/>
              <a:gd name="connsiteX4" fmla="*/ 4235497 w 4267200"/>
              <a:gd name="connsiteY4" fmla="*/ 31703 h 649440"/>
              <a:gd name="connsiteX5" fmla="*/ 4267200 w 4267200"/>
              <a:gd name="connsiteY5" fmla="*/ 108242 h 649440"/>
              <a:gd name="connsiteX6" fmla="*/ 4267200 w 4267200"/>
              <a:gd name="connsiteY6" fmla="*/ 541198 h 649440"/>
              <a:gd name="connsiteX7" fmla="*/ 4235497 w 4267200"/>
              <a:gd name="connsiteY7" fmla="*/ 617737 h 649440"/>
              <a:gd name="connsiteX8" fmla="*/ 4158958 w 4267200"/>
              <a:gd name="connsiteY8" fmla="*/ 649440 h 649440"/>
              <a:gd name="connsiteX9" fmla="*/ 108242 w 4267200"/>
              <a:gd name="connsiteY9" fmla="*/ 649440 h 649440"/>
              <a:gd name="connsiteX10" fmla="*/ 31703 w 4267200"/>
              <a:gd name="connsiteY10" fmla="*/ 617737 h 649440"/>
              <a:gd name="connsiteX11" fmla="*/ 0 w 4267200"/>
              <a:gd name="connsiteY11" fmla="*/ 541198 h 649440"/>
              <a:gd name="connsiteX12" fmla="*/ 0 w 4267200"/>
              <a:gd name="connsiteY12" fmla="*/ 108242 h 64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267200" h="649440">
                <a:moveTo>
                  <a:pt x="0" y="108242"/>
                </a:moveTo>
                <a:cubicBezTo>
                  <a:pt x="0" y="79534"/>
                  <a:pt x="11404" y="52003"/>
                  <a:pt x="31703" y="31703"/>
                </a:cubicBezTo>
                <a:cubicBezTo>
                  <a:pt x="52002" y="11404"/>
                  <a:pt x="79534" y="0"/>
                  <a:pt x="108242" y="0"/>
                </a:cubicBezTo>
                <a:lnTo>
                  <a:pt x="4158958" y="0"/>
                </a:lnTo>
                <a:cubicBezTo>
                  <a:pt x="4187666" y="0"/>
                  <a:pt x="4215197" y="11404"/>
                  <a:pt x="4235497" y="31703"/>
                </a:cubicBezTo>
                <a:cubicBezTo>
                  <a:pt x="4255796" y="52002"/>
                  <a:pt x="4267200" y="79534"/>
                  <a:pt x="4267200" y="108242"/>
                </a:cubicBezTo>
                <a:lnTo>
                  <a:pt x="4267200" y="541198"/>
                </a:lnTo>
                <a:cubicBezTo>
                  <a:pt x="4267200" y="569906"/>
                  <a:pt x="4255796" y="597437"/>
                  <a:pt x="4235497" y="617737"/>
                </a:cubicBezTo>
                <a:cubicBezTo>
                  <a:pt x="4215198" y="638036"/>
                  <a:pt x="4187666" y="649440"/>
                  <a:pt x="4158958" y="649440"/>
                </a:cubicBezTo>
                <a:lnTo>
                  <a:pt x="108242" y="649440"/>
                </a:lnTo>
                <a:cubicBezTo>
                  <a:pt x="79534" y="649440"/>
                  <a:pt x="52003" y="638036"/>
                  <a:pt x="31703" y="617737"/>
                </a:cubicBezTo>
                <a:cubicBezTo>
                  <a:pt x="11404" y="597438"/>
                  <a:pt x="0" y="569906"/>
                  <a:pt x="0" y="541198"/>
                </a:cubicBezTo>
                <a:lnTo>
                  <a:pt x="0" y="10824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92993" tIns="31703" rIns="192993" bIns="31703" numCol="1" spcCol="1270" anchor="ctr" anchorCtr="0">
            <a:noAutofit/>
          </a:bodyPr>
          <a:lstStyle/>
          <a:p>
            <a:pPr lvl="0" algn="ctr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200" kern="1200" dirty="0" smtClean="0"/>
              <a:t>Вспомогательные отрасли</a:t>
            </a:r>
            <a:endParaRPr lang="ru-RU" sz="2200" kern="1200" dirty="0"/>
          </a:p>
        </p:txBody>
      </p:sp>
      <p:sp>
        <p:nvSpPr>
          <p:cNvPr id="12" name="Нашивка 11">
            <a:hlinkClick r:id="rId6" action="ppaction://hlinksldjump"/>
          </p:cNvPr>
          <p:cNvSpPr/>
          <p:nvPr/>
        </p:nvSpPr>
        <p:spPr bwMode="auto">
          <a:xfrm rot="10800000">
            <a:off x="8358214" y="6429395"/>
            <a:ext cx="462258" cy="257725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83568" y="260648"/>
            <a:ext cx="7848872" cy="64807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Отрасли специализации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251520" y="1412776"/>
            <a:ext cx="3312368" cy="627872"/>
          </a:xfrm>
          <a:custGeom>
            <a:avLst/>
            <a:gdLst>
              <a:gd name="connsiteX0" fmla="*/ 98352 w 590103"/>
              <a:gd name="connsiteY0" fmla="*/ 0 h 3036911"/>
              <a:gd name="connsiteX1" fmla="*/ 491751 w 590103"/>
              <a:gd name="connsiteY1" fmla="*/ 0 h 3036911"/>
              <a:gd name="connsiteX2" fmla="*/ 561296 w 590103"/>
              <a:gd name="connsiteY2" fmla="*/ 28807 h 3036911"/>
              <a:gd name="connsiteX3" fmla="*/ 590103 w 590103"/>
              <a:gd name="connsiteY3" fmla="*/ 98352 h 3036911"/>
              <a:gd name="connsiteX4" fmla="*/ 590103 w 590103"/>
              <a:gd name="connsiteY4" fmla="*/ 3036911 h 3036911"/>
              <a:gd name="connsiteX5" fmla="*/ 590103 w 590103"/>
              <a:gd name="connsiteY5" fmla="*/ 3036911 h 3036911"/>
              <a:gd name="connsiteX6" fmla="*/ 590103 w 590103"/>
              <a:gd name="connsiteY6" fmla="*/ 3036911 h 3036911"/>
              <a:gd name="connsiteX7" fmla="*/ 0 w 590103"/>
              <a:gd name="connsiteY7" fmla="*/ 3036911 h 3036911"/>
              <a:gd name="connsiteX8" fmla="*/ 0 w 590103"/>
              <a:gd name="connsiteY8" fmla="*/ 3036911 h 3036911"/>
              <a:gd name="connsiteX9" fmla="*/ 0 w 590103"/>
              <a:gd name="connsiteY9" fmla="*/ 3036911 h 3036911"/>
              <a:gd name="connsiteX10" fmla="*/ 0 w 590103"/>
              <a:gd name="connsiteY10" fmla="*/ 98352 h 3036911"/>
              <a:gd name="connsiteX11" fmla="*/ 28807 w 590103"/>
              <a:gd name="connsiteY11" fmla="*/ 28807 h 3036911"/>
              <a:gd name="connsiteX12" fmla="*/ 98352 w 590103"/>
              <a:gd name="connsiteY12" fmla="*/ 0 h 30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0103" h="3036911">
                <a:moveTo>
                  <a:pt x="590103" y="506161"/>
                </a:moveTo>
                <a:lnTo>
                  <a:pt x="590103" y="2530750"/>
                </a:lnTo>
                <a:cubicBezTo>
                  <a:pt x="590103" y="2664994"/>
                  <a:pt x="588090" y="2793736"/>
                  <a:pt x="584506" y="2888656"/>
                </a:cubicBezTo>
                <a:cubicBezTo>
                  <a:pt x="580921" y="2983581"/>
                  <a:pt x="576061" y="3036908"/>
                  <a:pt x="570992" y="3036908"/>
                </a:cubicBezTo>
                <a:lnTo>
                  <a:pt x="0" y="3036908"/>
                </a:lnTo>
                <a:lnTo>
                  <a:pt x="0" y="3036908"/>
                </a:lnTo>
                <a:lnTo>
                  <a:pt x="0" y="3036908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570992" y="3"/>
                </a:lnTo>
                <a:cubicBezTo>
                  <a:pt x="576061" y="3"/>
                  <a:pt x="580922" y="53330"/>
                  <a:pt x="584506" y="148255"/>
                </a:cubicBezTo>
                <a:cubicBezTo>
                  <a:pt x="588090" y="243180"/>
                  <a:pt x="590103" y="371923"/>
                  <a:pt x="590103" y="506161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38967" rIns="38966" bIns="38967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Машиностроение</a:t>
            </a:r>
            <a:endParaRPr lang="ru-RU" sz="2400" kern="1200" dirty="0"/>
          </a:p>
        </p:txBody>
      </p:sp>
      <p:sp>
        <p:nvSpPr>
          <p:cNvPr id="13" name="Полилиния 12"/>
          <p:cNvSpPr/>
          <p:nvPr/>
        </p:nvSpPr>
        <p:spPr>
          <a:xfrm>
            <a:off x="251520" y="2204864"/>
            <a:ext cx="3312367" cy="627871"/>
          </a:xfrm>
          <a:custGeom>
            <a:avLst/>
            <a:gdLst>
              <a:gd name="connsiteX0" fmla="*/ 98352 w 590103"/>
              <a:gd name="connsiteY0" fmla="*/ 0 h 3036911"/>
              <a:gd name="connsiteX1" fmla="*/ 491751 w 590103"/>
              <a:gd name="connsiteY1" fmla="*/ 0 h 3036911"/>
              <a:gd name="connsiteX2" fmla="*/ 561296 w 590103"/>
              <a:gd name="connsiteY2" fmla="*/ 28807 h 3036911"/>
              <a:gd name="connsiteX3" fmla="*/ 590103 w 590103"/>
              <a:gd name="connsiteY3" fmla="*/ 98352 h 3036911"/>
              <a:gd name="connsiteX4" fmla="*/ 590103 w 590103"/>
              <a:gd name="connsiteY4" fmla="*/ 3036911 h 3036911"/>
              <a:gd name="connsiteX5" fmla="*/ 590103 w 590103"/>
              <a:gd name="connsiteY5" fmla="*/ 3036911 h 3036911"/>
              <a:gd name="connsiteX6" fmla="*/ 590103 w 590103"/>
              <a:gd name="connsiteY6" fmla="*/ 3036911 h 3036911"/>
              <a:gd name="connsiteX7" fmla="*/ 0 w 590103"/>
              <a:gd name="connsiteY7" fmla="*/ 3036911 h 3036911"/>
              <a:gd name="connsiteX8" fmla="*/ 0 w 590103"/>
              <a:gd name="connsiteY8" fmla="*/ 3036911 h 3036911"/>
              <a:gd name="connsiteX9" fmla="*/ 0 w 590103"/>
              <a:gd name="connsiteY9" fmla="*/ 3036911 h 3036911"/>
              <a:gd name="connsiteX10" fmla="*/ 0 w 590103"/>
              <a:gd name="connsiteY10" fmla="*/ 98352 h 3036911"/>
              <a:gd name="connsiteX11" fmla="*/ 28807 w 590103"/>
              <a:gd name="connsiteY11" fmla="*/ 28807 h 3036911"/>
              <a:gd name="connsiteX12" fmla="*/ 98352 w 590103"/>
              <a:gd name="connsiteY12" fmla="*/ 0 h 30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0103" h="3036911">
                <a:moveTo>
                  <a:pt x="590103" y="506161"/>
                </a:moveTo>
                <a:lnTo>
                  <a:pt x="590103" y="2530750"/>
                </a:lnTo>
                <a:cubicBezTo>
                  <a:pt x="590103" y="2664994"/>
                  <a:pt x="588090" y="2793736"/>
                  <a:pt x="584506" y="2888656"/>
                </a:cubicBezTo>
                <a:cubicBezTo>
                  <a:pt x="580921" y="2983581"/>
                  <a:pt x="576061" y="3036908"/>
                  <a:pt x="570992" y="3036908"/>
                </a:cubicBezTo>
                <a:lnTo>
                  <a:pt x="0" y="3036908"/>
                </a:lnTo>
                <a:lnTo>
                  <a:pt x="0" y="3036908"/>
                </a:lnTo>
                <a:lnTo>
                  <a:pt x="0" y="3036908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570992" y="3"/>
                </a:lnTo>
                <a:cubicBezTo>
                  <a:pt x="576061" y="3"/>
                  <a:pt x="580922" y="53330"/>
                  <a:pt x="584506" y="148255"/>
                </a:cubicBezTo>
                <a:cubicBezTo>
                  <a:pt x="588090" y="243180"/>
                  <a:pt x="590103" y="371923"/>
                  <a:pt x="590103" y="506161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38966" rIns="38966" bIns="38967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Цветная 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металлургия</a:t>
            </a:r>
            <a:endParaRPr lang="ru-RU" sz="2400" kern="1200" dirty="0"/>
          </a:p>
        </p:txBody>
      </p:sp>
      <p:sp>
        <p:nvSpPr>
          <p:cNvPr id="15" name="Полилиния 14"/>
          <p:cNvSpPr/>
          <p:nvPr/>
        </p:nvSpPr>
        <p:spPr>
          <a:xfrm>
            <a:off x="251521" y="2996952"/>
            <a:ext cx="3312368" cy="699878"/>
          </a:xfrm>
          <a:custGeom>
            <a:avLst/>
            <a:gdLst>
              <a:gd name="connsiteX0" fmla="*/ 98352 w 590103"/>
              <a:gd name="connsiteY0" fmla="*/ 0 h 3036911"/>
              <a:gd name="connsiteX1" fmla="*/ 491751 w 590103"/>
              <a:gd name="connsiteY1" fmla="*/ 0 h 3036911"/>
              <a:gd name="connsiteX2" fmla="*/ 561296 w 590103"/>
              <a:gd name="connsiteY2" fmla="*/ 28807 h 3036911"/>
              <a:gd name="connsiteX3" fmla="*/ 590103 w 590103"/>
              <a:gd name="connsiteY3" fmla="*/ 98352 h 3036911"/>
              <a:gd name="connsiteX4" fmla="*/ 590103 w 590103"/>
              <a:gd name="connsiteY4" fmla="*/ 3036911 h 3036911"/>
              <a:gd name="connsiteX5" fmla="*/ 590103 w 590103"/>
              <a:gd name="connsiteY5" fmla="*/ 3036911 h 3036911"/>
              <a:gd name="connsiteX6" fmla="*/ 590103 w 590103"/>
              <a:gd name="connsiteY6" fmla="*/ 3036911 h 3036911"/>
              <a:gd name="connsiteX7" fmla="*/ 0 w 590103"/>
              <a:gd name="connsiteY7" fmla="*/ 3036911 h 3036911"/>
              <a:gd name="connsiteX8" fmla="*/ 0 w 590103"/>
              <a:gd name="connsiteY8" fmla="*/ 3036911 h 3036911"/>
              <a:gd name="connsiteX9" fmla="*/ 0 w 590103"/>
              <a:gd name="connsiteY9" fmla="*/ 3036911 h 3036911"/>
              <a:gd name="connsiteX10" fmla="*/ 0 w 590103"/>
              <a:gd name="connsiteY10" fmla="*/ 98352 h 3036911"/>
              <a:gd name="connsiteX11" fmla="*/ 28807 w 590103"/>
              <a:gd name="connsiteY11" fmla="*/ 28807 h 3036911"/>
              <a:gd name="connsiteX12" fmla="*/ 98352 w 590103"/>
              <a:gd name="connsiteY12" fmla="*/ 0 h 30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0103" h="3036911">
                <a:moveTo>
                  <a:pt x="590103" y="506161"/>
                </a:moveTo>
                <a:lnTo>
                  <a:pt x="590103" y="2530750"/>
                </a:lnTo>
                <a:cubicBezTo>
                  <a:pt x="590103" y="2664994"/>
                  <a:pt x="588090" y="2793736"/>
                  <a:pt x="584506" y="2888656"/>
                </a:cubicBezTo>
                <a:cubicBezTo>
                  <a:pt x="580921" y="2983581"/>
                  <a:pt x="576061" y="3036908"/>
                  <a:pt x="570992" y="3036908"/>
                </a:cubicBezTo>
                <a:lnTo>
                  <a:pt x="0" y="3036908"/>
                </a:lnTo>
                <a:lnTo>
                  <a:pt x="0" y="3036908"/>
                </a:lnTo>
                <a:lnTo>
                  <a:pt x="0" y="3036908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570992" y="3"/>
                </a:lnTo>
                <a:cubicBezTo>
                  <a:pt x="576061" y="3"/>
                  <a:pt x="580922" y="53330"/>
                  <a:pt x="584506" y="148255"/>
                </a:cubicBezTo>
                <a:cubicBezTo>
                  <a:pt x="588090" y="243180"/>
                  <a:pt x="590103" y="371923"/>
                  <a:pt x="590103" y="506161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38966" rIns="38966" bIns="38966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Химическая 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dirty="0" smtClean="0"/>
              <a:t>промышленность</a:t>
            </a:r>
            <a:endParaRPr lang="ru-RU" sz="2400" kern="1200" dirty="0"/>
          </a:p>
        </p:txBody>
      </p:sp>
      <p:sp>
        <p:nvSpPr>
          <p:cNvPr id="22" name="Полилиния 21"/>
          <p:cNvSpPr/>
          <p:nvPr/>
        </p:nvSpPr>
        <p:spPr>
          <a:xfrm>
            <a:off x="251520" y="3861048"/>
            <a:ext cx="3312367" cy="699878"/>
          </a:xfrm>
          <a:custGeom>
            <a:avLst/>
            <a:gdLst>
              <a:gd name="connsiteX0" fmla="*/ 98352 w 590103"/>
              <a:gd name="connsiteY0" fmla="*/ 0 h 3036911"/>
              <a:gd name="connsiteX1" fmla="*/ 491751 w 590103"/>
              <a:gd name="connsiteY1" fmla="*/ 0 h 3036911"/>
              <a:gd name="connsiteX2" fmla="*/ 561296 w 590103"/>
              <a:gd name="connsiteY2" fmla="*/ 28807 h 3036911"/>
              <a:gd name="connsiteX3" fmla="*/ 590103 w 590103"/>
              <a:gd name="connsiteY3" fmla="*/ 98352 h 3036911"/>
              <a:gd name="connsiteX4" fmla="*/ 590103 w 590103"/>
              <a:gd name="connsiteY4" fmla="*/ 3036911 h 3036911"/>
              <a:gd name="connsiteX5" fmla="*/ 590103 w 590103"/>
              <a:gd name="connsiteY5" fmla="*/ 3036911 h 3036911"/>
              <a:gd name="connsiteX6" fmla="*/ 590103 w 590103"/>
              <a:gd name="connsiteY6" fmla="*/ 3036911 h 3036911"/>
              <a:gd name="connsiteX7" fmla="*/ 0 w 590103"/>
              <a:gd name="connsiteY7" fmla="*/ 3036911 h 3036911"/>
              <a:gd name="connsiteX8" fmla="*/ 0 w 590103"/>
              <a:gd name="connsiteY8" fmla="*/ 3036911 h 3036911"/>
              <a:gd name="connsiteX9" fmla="*/ 0 w 590103"/>
              <a:gd name="connsiteY9" fmla="*/ 3036911 h 3036911"/>
              <a:gd name="connsiteX10" fmla="*/ 0 w 590103"/>
              <a:gd name="connsiteY10" fmla="*/ 98352 h 3036911"/>
              <a:gd name="connsiteX11" fmla="*/ 28807 w 590103"/>
              <a:gd name="connsiteY11" fmla="*/ 28807 h 3036911"/>
              <a:gd name="connsiteX12" fmla="*/ 98352 w 590103"/>
              <a:gd name="connsiteY12" fmla="*/ 0 h 30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0103" h="3036911">
                <a:moveTo>
                  <a:pt x="590103" y="506161"/>
                </a:moveTo>
                <a:lnTo>
                  <a:pt x="590103" y="2530750"/>
                </a:lnTo>
                <a:cubicBezTo>
                  <a:pt x="590103" y="2664994"/>
                  <a:pt x="588090" y="2793736"/>
                  <a:pt x="584506" y="2888656"/>
                </a:cubicBezTo>
                <a:cubicBezTo>
                  <a:pt x="580921" y="2983581"/>
                  <a:pt x="576061" y="3036908"/>
                  <a:pt x="570992" y="3036908"/>
                </a:cubicBezTo>
                <a:lnTo>
                  <a:pt x="0" y="3036908"/>
                </a:lnTo>
                <a:lnTo>
                  <a:pt x="0" y="3036908"/>
                </a:lnTo>
                <a:lnTo>
                  <a:pt x="0" y="3036908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570992" y="3"/>
                </a:lnTo>
                <a:cubicBezTo>
                  <a:pt x="576061" y="3"/>
                  <a:pt x="580922" y="53330"/>
                  <a:pt x="584506" y="148255"/>
                </a:cubicBezTo>
                <a:cubicBezTo>
                  <a:pt x="588090" y="243180"/>
                  <a:pt x="590103" y="371923"/>
                  <a:pt x="590103" y="506161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38966" rIns="38966" bIns="38966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dirty="0" smtClean="0"/>
              <a:t>П</a:t>
            </a:r>
            <a:r>
              <a:rPr lang="ru-RU" sz="2400" kern="1200" dirty="0" smtClean="0"/>
              <a:t>ищевая 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dirty="0" smtClean="0"/>
              <a:t>промышленность</a:t>
            </a:r>
            <a:endParaRPr lang="ru-RU" sz="2400" kern="1200" dirty="0"/>
          </a:p>
        </p:txBody>
      </p:sp>
      <p:grpSp>
        <p:nvGrpSpPr>
          <p:cNvPr id="30" name="Группа 29"/>
          <p:cNvGrpSpPr/>
          <p:nvPr/>
        </p:nvGrpSpPr>
        <p:grpSpPr>
          <a:xfrm>
            <a:off x="3995936" y="928670"/>
            <a:ext cx="4248472" cy="5740690"/>
            <a:chOff x="3923928" y="980728"/>
            <a:chExt cx="4320480" cy="5688632"/>
          </a:xfrm>
        </p:grpSpPr>
        <p:pic>
          <p:nvPicPr>
            <p:cNvPr id="24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l="15445" t="10395" r="38487"/>
            <a:stretch>
              <a:fillRect/>
            </a:stretch>
          </p:blipFill>
          <p:spPr bwMode="auto">
            <a:xfrm>
              <a:off x="3995936" y="980728"/>
              <a:ext cx="4248472" cy="51125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grpSp>
          <p:nvGrpSpPr>
            <p:cNvPr id="26" name="Группа 25"/>
            <p:cNvGrpSpPr/>
            <p:nvPr/>
          </p:nvGrpSpPr>
          <p:grpSpPr>
            <a:xfrm>
              <a:off x="3923928" y="4581128"/>
              <a:ext cx="4320480" cy="2088232"/>
              <a:chOff x="251520" y="2636912"/>
              <a:chExt cx="5675009" cy="3384376"/>
            </a:xfrm>
          </p:grpSpPr>
          <p:pic>
            <p:nvPicPr>
              <p:cNvPr id="27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22444" t="10395" r="53341" b="45191"/>
              <a:stretch>
                <a:fillRect/>
              </a:stretch>
            </p:blipFill>
            <p:spPr bwMode="auto">
              <a:xfrm>
                <a:off x="251520" y="2636912"/>
                <a:ext cx="2952328" cy="33843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50793" t="10395" r="26285" b="45191"/>
              <a:stretch>
                <a:fillRect/>
              </a:stretch>
            </p:blipFill>
            <p:spPr bwMode="auto">
              <a:xfrm>
                <a:off x="3131840" y="2636912"/>
                <a:ext cx="2794689" cy="33843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1" name="Скругленный прямоугольник 30">
            <a:hlinkClick r:id="rId5" action="ppaction://hlinksldjump"/>
          </p:cNvPr>
          <p:cNvSpPr/>
          <p:nvPr/>
        </p:nvSpPr>
        <p:spPr>
          <a:xfrm>
            <a:off x="2987824" y="1484784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2" name="Скругленный прямоугольник 31">
            <a:hlinkClick r:id="rId7" action="ppaction://hlinksldjump"/>
          </p:cNvPr>
          <p:cNvSpPr/>
          <p:nvPr/>
        </p:nvSpPr>
        <p:spPr>
          <a:xfrm>
            <a:off x="2987824" y="2276872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3" name="Скругленный прямоугольник 32">
            <a:hlinkClick r:id="rId8" action="ppaction://hlinksldjump"/>
          </p:cNvPr>
          <p:cNvSpPr/>
          <p:nvPr/>
        </p:nvSpPr>
        <p:spPr>
          <a:xfrm>
            <a:off x="2987824" y="3933056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Скругленный прямоугольник 33">
            <a:hlinkClick r:id="rId9" action="ppaction://hlinksldjump"/>
          </p:cNvPr>
          <p:cNvSpPr/>
          <p:nvPr/>
        </p:nvSpPr>
        <p:spPr>
          <a:xfrm>
            <a:off x="2987824" y="3068960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Нашивка 16">
            <a:hlinkClick r:id="rId10" action="ppaction://hlinksldjump"/>
          </p:cNvPr>
          <p:cNvSpPr/>
          <p:nvPr/>
        </p:nvSpPr>
        <p:spPr bwMode="auto">
          <a:xfrm rot="10800000">
            <a:off x="8316416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8" name="Умножение 17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251520" y="4725144"/>
            <a:ext cx="3312367" cy="699878"/>
          </a:xfrm>
          <a:custGeom>
            <a:avLst/>
            <a:gdLst>
              <a:gd name="connsiteX0" fmla="*/ 98352 w 590103"/>
              <a:gd name="connsiteY0" fmla="*/ 0 h 3036911"/>
              <a:gd name="connsiteX1" fmla="*/ 491751 w 590103"/>
              <a:gd name="connsiteY1" fmla="*/ 0 h 3036911"/>
              <a:gd name="connsiteX2" fmla="*/ 561296 w 590103"/>
              <a:gd name="connsiteY2" fmla="*/ 28807 h 3036911"/>
              <a:gd name="connsiteX3" fmla="*/ 590103 w 590103"/>
              <a:gd name="connsiteY3" fmla="*/ 98352 h 3036911"/>
              <a:gd name="connsiteX4" fmla="*/ 590103 w 590103"/>
              <a:gd name="connsiteY4" fmla="*/ 3036911 h 3036911"/>
              <a:gd name="connsiteX5" fmla="*/ 590103 w 590103"/>
              <a:gd name="connsiteY5" fmla="*/ 3036911 h 3036911"/>
              <a:gd name="connsiteX6" fmla="*/ 590103 w 590103"/>
              <a:gd name="connsiteY6" fmla="*/ 3036911 h 3036911"/>
              <a:gd name="connsiteX7" fmla="*/ 0 w 590103"/>
              <a:gd name="connsiteY7" fmla="*/ 3036911 h 3036911"/>
              <a:gd name="connsiteX8" fmla="*/ 0 w 590103"/>
              <a:gd name="connsiteY8" fmla="*/ 3036911 h 3036911"/>
              <a:gd name="connsiteX9" fmla="*/ 0 w 590103"/>
              <a:gd name="connsiteY9" fmla="*/ 3036911 h 3036911"/>
              <a:gd name="connsiteX10" fmla="*/ 0 w 590103"/>
              <a:gd name="connsiteY10" fmla="*/ 98352 h 3036911"/>
              <a:gd name="connsiteX11" fmla="*/ 28807 w 590103"/>
              <a:gd name="connsiteY11" fmla="*/ 28807 h 3036911"/>
              <a:gd name="connsiteX12" fmla="*/ 98352 w 590103"/>
              <a:gd name="connsiteY12" fmla="*/ 0 h 30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90103" h="3036911">
                <a:moveTo>
                  <a:pt x="590103" y="506161"/>
                </a:moveTo>
                <a:lnTo>
                  <a:pt x="590103" y="2530750"/>
                </a:lnTo>
                <a:cubicBezTo>
                  <a:pt x="590103" y="2664994"/>
                  <a:pt x="588090" y="2793736"/>
                  <a:pt x="584506" y="2888656"/>
                </a:cubicBezTo>
                <a:cubicBezTo>
                  <a:pt x="580921" y="2983581"/>
                  <a:pt x="576061" y="3036908"/>
                  <a:pt x="570992" y="3036908"/>
                </a:cubicBezTo>
                <a:lnTo>
                  <a:pt x="0" y="3036908"/>
                </a:lnTo>
                <a:lnTo>
                  <a:pt x="0" y="3036908"/>
                </a:lnTo>
                <a:lnTo>
                  <a:pt x="0" y="3036908"/>
                </a:lnTo>
                <a:lnTo>
                  <a:pt x="0" y="3"/>
                </a:lnTo>
                <a:lnTo>
                  <a:pt x="0" y="3"/>
                </a:lnTo>
                <a:lnTo>
                  <a:pt x="0" y="3"/>
                </a:lnTo>
                <a:lnTo>
                  <a:pt x="570992" y="3"/>
                </a:lnTo>
                <a:cubicBezTo>
                  <a:pt x="576061" y="3"/>
                  <a:pt x="580922" y="53330"/>
                  <a:pt x="584506" y="148255"/>
                </a:cubicBezTo>
                <a:cubicBezTo>
                  <a:pt x="588090" y="243180"/>
                  <a:pt x="590103" y="371923"/>
                  <a:pt x="590103" y="506161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792" tIns="38966" rIns="38966" bIns="38966" numCol="1" spcCol="1270" anchor="ctr" anchorCtr="0">
            <a:noAutofit/>
          </a:bodyPr>
          <a:lstStyle/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Лесная</a:t>
            </a:r>
          </a:p>
          <a:p>
            <a:pPr marL="171450" lvl="1" indent="-17145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ru-RU" sz="2400" kern="1200" dirty="0" smtClean="0"/>
              <a:t>промышленность</a:t>
            </a:r>
            <a:endParaRPr lang="ru-RU" sz="2400" kern="1200" dirty="0"/>
          </a:p>
        </p:txBody>
      </p:sp>
      <p:sp>
        <p:nvSpPr>
          <p:cNvPr id="20" name="Скругленный прямоугольник 19">
            <a:hlinkClick r:id="rId11" action="ppaction://hlinksldjump"/>
          </p:cNvPr>
          <p:cNvSpPr/>
          <p:nvPr/>
        </p:nvSpPr>
        <p:spPr>
          <a:xfrm>
            <a:off x="2987824" y="4797152"/>
            <a:ext cx="532859" cy="504056"/>
          </a:xfrm>
          <a:prstGeom prst="roundRect">
            <a:avLst>
              <a:gd name="adj" fmla="val 10000"/>
            </a:avLst>
          </a:prstGeom>
          <a:blipFill rotWithShape="0">
            <a:blip r:embed="rId6" cstate="print"/>
            <a:stretch>
              <a:fillRect/>
            </a:stretch>
          </a:blip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dk1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3">
            <a:schemeClr val="dk1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digital\Pictures\Машины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30000"/>
          </a:blip>
          <a:srcRect/>
          <a:stretch>
            <a:fillRect/>
          </a:stretch>
        </p:blipFill>
        <p:spPr bwMode="auto">
          <a:xfrm>
            <a:off x="4139952" y="1124744"/>
            <a:ext cx="5328592" cy="47053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23528" y="1340768"/>
            <a:ext cx="3888432" cy="34163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машиностроение выделяются три главных направления, которые производят  11%</a:t>
            </a:r>
          </a:p>
          <a:p>
            <a:r>
              <a:rPr lang="ru-RU" sz="2400" dirty="0" smtClean="0"/>
              <a:t>машиностроительной продукции России. Большая часть машиностроительных заводов сосредоточена в Санкт-Петербурге.</a:t>
            </a:r>
            <a:endParaRPr lang="ru-RU" sz="2400" dirty="0"/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5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10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365104"/>
            <a:ext cx="52744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251520" y="1340768"/>
            <a:ext cx="3888432" cy="4896544"/>
            <a:chOff x="251520" y="1340768"/>
            <a:chExt cx="3888432" cy="4896544"/>
          </a:xfrm>
        </p:grpSpPr>
        <p:pic>
          <p:nvPicPr>
            <p:cNvPr id="11" name="Picture 2" descr="C:\Users\digital\Pictures\Машины.jpg"/>
            <p:cNvPicPr>
              <a:picLocks noChangeAspect="1" noChangeArrowheads="1"/>
            </p:cNvPicPr>
            <p:nvPr/>
          </p:nvPicPr>
          <p:blipFill>
            <a:blip r:embed="rId8" cstate="print"/>
            <a:srcRect l="1569" t="2183" r="45275" b="1846"/>
            <a:stretch>
              <a:fillRect/>
            </a:stretch>
          </p:blipFill>
          <p:spPr bwMode="auto">
            <a:xfrm>
              <a:off x="251520" y="1340768"/>
              <a:ext cx="3888432" cy="4896544"/>
            </a:xfrm>
            <a:prstGeom prst="rect">
              <a:avLst/>
            </a:prstGeom>
            <a:noFill/>
          </p:spPr>
        </p:pic>
        <p:sp>
          <p:nvSpPr>
            <p:cNvPr id="12" name="Овал 11"/>
            <p:cNvSpPr/>
            <p:nvPr/>
          </p:nvSpPr>
          <p:spPr>
            <a:xfrm>
              <a:off x="1763688" y="2420888"/>
              <a:ext cx="360040" cy="360040"/>
            </a:xfrm>
            <a:prstGeom prst="ellipse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4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9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5733256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39552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Машиностроение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899592" y="1268760"/>
            <a:ext cx="7560840" cy="4968552"/>
            <a:chOff x="755576" y="1124744"/>
            <a:chExt cx="7560840" cy="4968552"/>
          </a:xfrm>
          <a:effectLst/>
        </p:grpSpPr>
        <p:pic>
          <p:nvPicPr>
            <p:cNvPr id="29" name="Picture 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55576" y="1124744"/>
              <a:ext cx="7560840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sp>
          <p:nvSpPr>
            <p:cNvPr id="30" name="TextBox 29"/>
            <p:cNvSpPr txBox="1"/>
            <p:nvPr/>
          </p:nvSpPr>
          <p:spPr>
            <a:xfrm>
              <a:off x="971600" y="5517232"/>
              <a:ext cx="7128792" cy="4001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000" dirty="0" smtClean="0"/>
                <a:t>Балтийский завод. Здесь производят морские суда всех типов</a:t>
              </a:r>
              <a:endParaRPr lang="ru-RU" sz="2000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755576" y="1268760"/>
            <a:ext cx="7795740" cy="5029309"/>
            <a:chOff x="683568" y="1484784"/>
            <a:chExt cx="7795740" cy="5029309"/>
          </a:xfrm>
        </p:grpSpPr>
        <p:pic>
          <p:nvPicPr>
            <p:cNvPr id="32" name="Picture 3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83568" y="1484784"/>
              <a:ext cx="7704856" cy="50293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3" name="TextBox 32"/>
            <p:cNvSpPr txBox="1"/>
            <p:nvPr/>
          </p:nvSpPr>
          <p:spPr>
            <a:xfrm>
              <a:off x="2345345" y="6093296"/>
              <a:ext cx="6133963" cy="40011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000" dirty="0" smtClean="0"/>
                <a:t>Спуск корабля на заводе «Адмиралтейская верфь»</a:t>
              </a:r>
              <a:endParaRPr lang="ru-RU" sz="2000" dirty="0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683568" y="1340768"/>
            <a:ext cx="7776864" cy="4968552"/>
            <a:chOff x="683568" y="1124744"/>
            <a:chExt cx="7776864" cy="4968552"/>
          </a:xfrm>
        </p:grpSpPr>
        <p:pic>
          <p:nvPicPr>
            <p:cNvPr id="35" name="Picture 5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683568" y="1124744"/>
              <a:ext cx="7776864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sp>
          <p:nvSpPr>
            <p:cNvPr id="36" name="TextBox 35"/>
            <p:cNvSpPr txBox="1"/>
            <p:nvPr/>
          </p:nvSpPr>
          <p:spPr>
            <a:xfrm>
              <a:off x="1043608" y="5373216"/>
              <a:ext cx="7056784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dirty="0" smtClean="0"/>
                <a:t>Завод «</a:t>
              </a:r>
              <a:r>
                <a:rPr lang="ru-RU" sz="2000" dirty="0" err="1" smtClean="0"/>
                <a:t>Электросила</a:t>
              </a:r>
              <a:r>
                <a:rPr lang="ru-RU" sz="2000" dirty="0" smtClean="0"/>
                <a:t>». На заводе производят турбины, генераторы и реакторы для всех типов электростанций.</a:t>
              </a:r>
              <a:endParaRPr lang="ru-RU" sz="2000" dirty="0"/>
            </a:p>
          </p:txBody>
        </p:sp>
      </p:grpSp>
      <p:grpSp>
        <p:nvGrpSpPr>
          <p:cNvPr id="37" name="Группа 36"/>
          <p:cNvGrpSpPr/>
          <p:nvPr/>
        </p:nvGrpSpPr>
        <p:grpSpPr>
          <a:xfrm>
            <a:off x="755576" y="1268760"/>
            <a:ext cx="7776864" cy="4968552"/>
            <a:chOff x="683568" y="1196752"/>
            <a:chExt cx="7776864" cy="4968552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683568" y="1196752"/>
              <a:ext cx="7776864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9" name="TextBox 38"/>
            <p:cNvSpPr txBox="1"/>
            <p:nvPr/>
          </p:nvSpPr>
          <p:spPr>
            <a:xfrm>
              <a:off x="1763688" y="5738532"/>
              <a:ext cx="5544616" cy="3693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/>
                <a:t>Буровая платформа. Изготовлена в г.Выборге</a:t>
              </a:r>
              <a:endParaRPr lang="ru-RU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Цветная металлургия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43438" y="1285860"/>
            <a:ext cx="4000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 smtClean="0"/>
              <a:t>Северо-Запад</a:t>
            </a:r>
            <a:r>
              <a:rPr lang="ru-RU" sz="2800" dirty="0" smtClean="0"/>
              <a:t> является родиной алюминиевой промышленности  (на местных тихвинских бокситах). Предприятия цветной металлургии находятся в Волхове (алюминиевый завод), Бокситогорске и Пикалево (глиноземные заводы)</a:t>
            </a:r>
            <a:endParaRPr lang="ru-RU" sz="2800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357158" y="1285860"/>
            <a:ext cx="4357718" cy="4643470"/>
            <a:chOff x="357158" y="1285860"/>
            <a:chExt cx="4357718" cy="4643470"/>
          </a:xfrm>
        </p:grpSpPr>
        <p:pic>
          <p:nvPicPr>
            <p:cNvPr id="1026" name="Picture 2" descr="C:\Users\digital\Pictures\Цветная.jpg"/>
            <p:cNvPicPr>
              <a:picLocks noChangeAspect="1" noChangeArrowheads="1"/>
            </p:cNvPicPr>
            <p:nvPr/>
          </p:nvPicPr>
          <p:blipFill>
            <a:blip r:embed="rId3" cstate="print">
              <a:lum bright="-10000" contrast="20000"/>
            </a:blip>
            <a:srcRect r="47656"/>
            <a:stretch>
              <a:fillRect/>
            </a:stretch>
          </p:blipFill>
          <p:spPr bwMode="auto">
            <a:xfrm>
              <a:off x="357158" y="1285860"/>
              <a:ext cx="3857652" cy="4643470"/>
            </a:xfrm>
            <a:prstGeom prst="rect">
              <a:avLst/>
            </a:prstGeom>
            <a:noFill/>
          </p:spPr>
        </p:pic>
        <p:sp>
          <p:nvSpPr>
            <p:cNvPr id="7" name="Овал 6"/>
            <p:cNvSpPr/>
            <p:nvPr/>
          </p:nvSpPr>
          <p:spPr>
            <a:xfrm>
              <a:off x="2071670" y="2500306"/>
              <a:ext cx="214314" cy="214314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>
              <a:off x="3286116" y="3000372"/>
              <a:ext cx="214314" cy="214314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Овал 8"/>
            <p:cNvSpPr/>
            <p:nvPr/>
          </p:nvSpPr>
          <p:spPr>
            <a:xfrm>
              <a:off x="3143240" y="2285992"/>
              <a:ext cx="214314" cy="214314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357422" y="2500306"/>
              <a:ext cx="1500198" cy="30777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1400" dirty="0" smtClean="0"/>
                <a:t>Санкт-Петербург</a:t>
              </a:r>
              <a:endParaRPr lang="ru-RU" sz="14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00430" y="2928934"/>
              <a:ext cx="1214446" cy="307777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1400" dirty="0" smtClean="0"/>
                <a:t>Бокситогорск</a:t>
              </a:r>
              <a:endParaRPr lang="ru-RU" sz="1400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357554" y="2214554"/>
              <a:ext cx="92869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400" dirty="0" smtClean="0"/>
                <a:t>Волхов</a:t>
              </a:r>
              <a:endParaRPr lang="ru-RU" sz="1400" dirty="0"/>
            </a:p>
          </p:txBody>
        </p:sp>
      </p:grpSp>
      <p:sp>
        <p:nvSpPr>
          <p:cNvPr id="15" name="Умножение 1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Нашивка 15">
            <a:hlinkClick r:id="rId4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Химическая промышленность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3707904" y="1052736"/>
            <a:ext cx="5184576" cy="3960440"/>
            <a:chOff x="3419872" y="1268760"/>
            <a:chExt cx="5328592" cy="4176464"/>
          </a:xfrm>
        </p:grpSpPr>
        <p:pic>
          <p:nvPicPr>
            <p:cNvPr id="2051" name="Picture 3" descr="C:\Users\digital\Pictures\Химический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-10000" contrast="30000"/>
            </a:blip>
            <a:srcRect l="9524" t="10667" r="24762" b="25333"/>
            <a:stretch>
              <a:fillRect/>
            </a:stretch>
          </p:blipFill>
          <p:spPr bwMode="auto">
            <a:xfrm>
              <a:off x="3419872" y="1268760"/>
              <a:ext cx="5328592" cy="4176464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4644008" y="1556792"/>
              <a:ext cx="1368152" cy="9233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Фосфориты</a:t>
              </a:r>
            </a:p>
            <a:p>
              <a:r>
                <a:rPr lang="ru-RU" dirty="0" smtClean="0"/>
                <a:t>Апатиты</a:t>
              </a:r>
            </a:p>
            <a:p>
              <a:r>
                <a:rPr lang="ru-RU" dirty="0" smtClean="0"/>
                <a:t>Нефть</a:t>
              </a:r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588224" y="1340768"/>
              <a:ext cx="1716192" cy="1477328"/>
            </a:xfrm>
            <a:prstGeom prst="rect">
              <a:avLst/>
            </a:prstGeom>
            <a:solidFill>
              <a:srgbClr val="DDDDDD"/>
            </a:solidFill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Резина</a:t>
              </a:r>
            </a:p>
            <a:p>
              <a:r>
                <a:rPr lang="ru-RU" dirty="0" smtClean="0"/>
                <a:t>Пластмассы</a:t>
              </a:r>
            </a:p>
            <a:p>
              <a:r>
                <a:rPr lang="ru-RU" dirty="0" smtClean="0"/>
                <a:t>Удобрения</a:t>
              </a:r>
            </a:p>
            <a:p>
              <a:r>
                <a:rPr lang="ru-RU" dirty="0" smtClean="0"/>
                <a:t>Синтетические смолы</a:t>
              </a:r>
            </a:p>
          </p:txBody>
        </p:sp>
      </p:grpSp>
      <p:pic>
        <p:nvPicPr>
          <p:cNvPr id="2053" name="Picture 5" descr="C:\Users\digital\Pictures\Химич.jpg"/>
          <p:cNvPicPr>
            <a:picLocks noChangeAspect="1" noChangeArrowheads="1"/>
          </p:cNvPicPr>
          <p:nvPr/>
        </p:nvPicPr>
        <p:blipFill>
          <a:blip r:embed="rId5" cstate="print"/>
          <a:srcRect l="11019" r="37006" b="2751"/>
          <a:stretch>
            <a:fillRect/>
          </a:stretch>
        </p:blipFill>
        <p:spPr bwMode="auto">
          <a:xfrm>
            <a:off x="251520" y="1124744"/>
            <a:ext cx="3312368" cy="3960440"/>
          </a:xfrm>
          <a:prstGeom prst="rect">
            <a:avLst/>
          </a:prstGeom>
          <a:noFill/>
        </p:spPr>
      </p:pic>
      <p:sp>
        <p:nvSpPr>
          <p:cNvPr id="15" name="Нашивка 14">
            <a:hlinkClick r:id="rId6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Умножение 15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1560" y="5157192"/>
            <a:ext cx="7992888" cy="15696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Северо-западный район – пионер в производстве полимеров, пластмасс, фармацевтических продуктов. Для  химической промышленности местного сырья не хватает. Основная часть   ввозится из других районов.</a:t>
            </a:r>
            <a:endParaRPr lang="ru-RU" sz="2400" dirty="0"/>
          </a:p>
        </p:txBody>
      </p:sp>
      <p:pic>
        <p:nvPicPr>
          <p:cNvPr id="18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5085184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Пищевая промышленность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Нашивка 5">
            <a:hlinkClick r:id="rId4" action="ppaction://hlinksldjump"/>
          </p:cNvPr>
          <p:cNvSpPr/>
          <p:nvPr/>
        </p:nvSpPr>
        <p:spPr bwMode="auto">
          <a:xfrm rot="10800000">
            <a:off x="8460432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27984" y="1196752"/>
            <a:ext cx="44644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 уровню развития пищевой промышленности район уступает только Центральной России. Большая часть продукции пищевой промышленности производится в Санкт-Петербурге. Промышленность работает как на привозном, так и на местном сырье. Здесь производят продукцию из зерна, молока, мяса.</a:t>
            </a:r>
            <a:endParaRPr lang="ru-RU" sz="24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539552" y="1340768"/>
            <a:ext cx="3657253" cy="4536504"/>
            <a:chOff x="539552" y="1340768"/>
            <a:chExt cx="3657253" cy="4536504"/>
          </a:xfrm>
        </p:grpSpPr>
        <p:pic>
          <p:nvPicPr>
            <p:cNvPr id="1027" name="Picture 3" descr="C:\Users\digital\Pictures\Пища.jpg"/>
            <p:cNvPicPr>
              <a:picLocks noChangeAspect="1" noChangeArrowheads="1"/>
            </p:cNvPicPr>
            <p:nvPr/>
          </p:nvPicPr>
          <p:blipFill>
            <a:blip r:embed="rId5" cstate="print"/>
            <a:srcRect l="590" t="21680" r="72998" b="28360"/>
            <a:stretch>
              <a:fillRect/>
            </a:stretch>
          </p:blipFill>
          <p:spPr bwMode="auto">
            <a:xfrm>
              <a:off x="539552" y="1340768"/>
              <a:ext cx="3657253" cy="4536504"/>
            </a:xfrm>
            <a:prstGeom prst="rect">
              <a:avLst/>
            </a:prstGeom>
            <a:noFill/>
          </p:spPr>
        </p:pic>
        <p:sp>
          <p:nvSpPr>
            <p:cNvPr id="8" name="Овал 7"/>
            <p:cNvSpPr/>
            <p:nvPr/>
          </p:nvSpPr>
          <p:spPr>
            <a:xfrm>
              <a:off x="2051720" y="2564904"/>
              <a:ext cx="216024" cy="216024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195736" y="2492896"/>
              <a:ext cx="165618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200" dirty="0" err="1" smtClean="0"/>
                <a:t>Санкт--Петербург</a:t>
              </a:r>
              <a:endParaRPr lang="ru-RU" sz="1200" dirty="0"/>
            </a:p>
          </p:txBody>
        </p:sp>
      </p:grpSp>
      <p:pic>
        <p:nvPicPr>
          <p:cNvPr id="11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6093296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1043608" y="1340768"/>
            <a:ext cx="6984776" cy="4545796"/>
            <a:chOff x="1043608" y="1340768"/>
            <a:chExt cx="6984776" cy="4545796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043608" y="1340768"/>
              <a:ext cx="6984776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TextBox 11"/>
            <p:cNvSpPr txBox="1"/>
            <p:nvPr/>
          </p:nvSpPr>
          <p:spPr>
            <a:xfrm>
              <a:off x="1835696" y="5517232"/>
              <a:ext cx="5256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dirty="0" smtClean="0">
                  <a:solidFill>
                    <a:schemeClr val="bg1"/>
                  </a:solidFill>
                </a:rPr>
                <a:t>Молочный комбинат «</a:t>
              </a:r>
              <a:r>
                <a:rPr lang="ru-RU" b="1" dirty="0" err="1" smtClean="0">
                  <a:solidFill>
                    <a:schemeClr val="bg1"/>
                  </a:solidFill>
                </a:rPr>
                <a:t>Петмол</a:t>
              </a:r>
              <a:r>
                <a:rPr lang="ru-RU" b="1" dirty="0" smtClean="0">
                  <a:solidFill>
                    <a:schemeClr val="bg1"/>
                  </a:solidFill>
                </a:rPr>
                <a:t>» г.Санкт -Петербург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1043608" y="1340768"/>
            <a:ext cx="6984776" cy="4545796"/>
            <a:chOff x="1043608" y="1340768"/>
            <a:chExt cx="6984776" cy="4545796"/>
          </a:xfrm>
        </p:grpSpPr>
        <p:pic>
          <p:nvPicPr>
            <p:cNvPr id="2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043608" y="1340768"/>
              <a:ext cx="6984776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5" name="TextBox 14"/>
            <p:cNvSpPr txBox="1"/>
            <p:nvPr/>
          </p:nvSpPr>
          <p:spPr>
            <a:xfrm>
              <a:off x="1547664" y="5517232"/>
              <a:ext cx="60486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</a:rPr>
                <a:t>Кондитерская фабрика имени Крупской</a:t>
              </a:r>
              <a:endParaRPr lang="ru-RU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Группа 19"/>
          <p:cNvGrpSpPr/>
          <p:nvPr/>
        </p:nvGrpSpPr>
        <p:grpSpPr>
          <a:xfrm>
            <a:off x="1043608" y="1340768"/>
            <a:ext cx="6984776" cy="4536504"/>
            <a:chOff x="1043608" y="1340768"/>
            <a:chExt cx="6984776" cy="4536504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043608" y="1340768"/>
              <a:ext cx="6984776" cy="45365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9" name="TextBox 18"/>
            <p:cNvSpPr txBox="1"/>
            <p:nvPr/>
          </p:nvSpPr>
          <p:spPr>
            <a:xfrm>
              <a:off x="1547664" y="5445224"/>
              <a:ext cx="496855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Великолукский мясокомбинат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Лесная промышленность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C:\Users\digital\Pictures\Лесная.jpg"/>
          <p:cNvPicPr>
            <a:picLocks noChangeAspect="1" noChangeArrowheads="1"/>
          </p:cNvPicPr>
          <p:nvPr/>
        </p:nvPicPr>
        <p:blipFill>
          <a:blip r:embed="rId3" cstate="print"/>
          <a:srcRect t="2059" r="47321"/>
          <a:stretch>
            <a:fillRect/>
          </a:stretch>
        </p:blipFill>
        <p:spPr bwMode="auto">
          <a:xfrm>
            <a:off x="467544" y="1412776"/>
            <a:ext cx="4104456" cy="475252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644008" y="1268760"/>
            <a:ext cx="42484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Лесная промышленность представлена всеми стадиями: заготовка, лесопиление, деревообработка.  Крупнейшими комбинатами целлюлозно-бумажной промышленности являются </a:t>
            </a:r>
            <a:r>
              <a:rPr lang="ru-RU" sz="2400" dirty="0" err="1" smtClean="0"/>
              <a:t>Светлогорский</a:t>
            </a:r>
            <a:r>
              <a:rPr lang="ru-RU" sz="2400" dirty="0" smtClean="0"/>
              <a:t>, Советский, </a:t>
            </a:r>
            <a:r>
              <a:rPr lang="ru-RU" sz="2400" dirty="0" err="1" smtClean="0"/>
              <a:t>Приозерский</a:t>
            </a:r>
            <a:r>
              <a:rPr lang="ru-RU" sz="2400" dirty="0" smtClean="0"/>
              <a:t>, расположенные на Карельском перешейке. Сырье используется, как местное, так и привозное из Северного района. </a:t>
            </a:r>
          </a:p>
          <a:p>
            <a:endParaRPr lang="ru-RU" sz="2400" dirty="0"/>
          </a:p>
        </p:txBody>
      </p:sp>
      <p:pic>
        <p:nvPicPr>
          <p:cNvPr id="7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5805264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5" action="ppaction://hlinksldjump"/>
          </p:cNvPr>
          <p:cNvSpPr/>
          <p:nvPr/>
        </p:nvSpPr>
        <p:spPr bwMode="auto">
          <a:xfrm rot="10800000">
            <a:off x="8316416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899592" y="1412776"/>
            <a:ext cx="7272808" cy="4752528"/>
            <a:chOff x="899592" y="1412776"/>
            <a:chExt cx="7272808" cy="4752528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10000"/>
            </a:blip>
            <a:srcRect/>
            <a:stretch>
              <a:fillRect/>
            </a:stretch>
          </p:blipFill>
          <p:spPr bwMode="auto">
            <a:xfrm>
              <a:off x="899592" y="1412776"/>
              <a:ext cx="7272808" cy="4752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TextBox 10"/>
            <p:cNvSpPr txBox="1"/>
            <p:nvPr/>
          </p:nvSpPr>
          <p:spPr>
            <a:xfrm>
              <a:off x="1115616" y="5661248"/>
              <a:ext cx="69127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400" b="1" dirty="0" err="1" smtClean="0">
                  <a:solidFill>
                    <a:schemeClr val="bg1"/>
                  </a:solidFill>
                </a:rPr>
                <a:t>Приозерский</a:t>
              </a:r>
              <a:r>
                <a:rPr lang="ru-RU" sz="2400" b="1" dirty="0" smtClean="0">
                  <a:solidFill>
                    <a:schemeClr val="bg1"/>
                  </a:solidFill>
                </a:rPr>
                <a:t> целлюлозно-бумажный комбинат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11560" y="260648"/>
            <a:ext cx="7920880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Вспомогательные отрасли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1536" y="1196752"/>
            <a:ext cx="8912464" cy="1440160"/>
          </a:xfrm>
          <a:prstGeom prst="rect">
            <a:avLst/>
          </a:prstGeom>
          <a:ln>
            <a:noFill/>
          </a:ln>
        </p:spPr>
      </p:sp>
      <p:sp>
        <p:nvSpPr>
          <p:cNvPr id="12" name="Нашивка 11"/>
          <p:cNvSpPr/>
          <p:nvPr/>
        </p:nvSpPr>
        <p:spPr>
          <a:xfrm rot="5400000">
            <a:off x="3582841" y="1321816"/>
            <a:ext cx="826191" cy="1152128"/>
          </a:xfrm>
          <a:prstGeom prst="chevron">
            <a:avLst>
              <a:gd name="adj" fmla="val 40000"/>
            </a:avLst>
          </a:prstGeom>
          <a:ln>
            <a:noFill/>
          </a:ln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3" name="Полилиния 12"/>
          <p:cNvSpPr/>
          <p:nvPr/>
        </p:nvSpPr>
        <p:spPr>
          <a:xfrm>
            <a:off x="1403648" y="1412776"/>
            <a:ext cx="2526576" cy="1224136"/>
          </a:xfrm>
          <a:custGeom>
            <a:avLst/>
            <a:gdLst>
              <a:gd name="connsiteX0" fmla="*/ 0 w 2526576"/>
              <a:gd name="connsiteY0" fmla="*/ 115213 h 1152128"/>
              <a:gd name="connsiteX1" fmla="*/ 33745 w 2526576"/>
              <a:gd name="connsiteY1" fmla="*/ 33745 h 1152128"/>
              <a:gd name="connsiteX2" fmla="*/ 115213 w 2526576"/>
              <a:gd name="connsiteY2" fmla="*/ 0 h 1152128"/>
              <a:gd name="connsiteX3" fmla="*/ 2411363 w 2526576"/>
              <a:gd name="connsiteY3" fmla="*/ 0 h 1152128"/>
              <a:gd name="connsiteX4" fmla="*/ 2492831 w 2526576"/>
              <a:gd name="connsiteY4" fmla="*/ 33745 h 1152128"/>
              <a:gd name="connsiteX5" fmla="*/ 2526576 w 2526576"/>
              <a:gd name="connsiteY5" fmla="*/ 115213 h 1152128"/>
              <a:gd name="connsiteX6" fmla="*/ 2526576 w 2526576"/>
              <a:gd name="connsiteY6" fmla="*/ 1036915 h 1152128"/>
              <a:gd name="connsiteX7" fmla="*/ 2492831 w 2526576"/>
              <a:gd name="connsiteY7" fmla="*/ 1118383 h 1152128"/>
              <a:gd name="connsiteX8" fmla="*/ 2411363 w 2526576"/>
              <a:gd name="connsiteY8" fmla="*/ 1152128 h 1152128"/>
              <a:gd name="connsiteX9" fmla="*/ 115213 w 2526576"/>
              <a:gd name="connsiteY9" fmla="*/ 1152128 h 1152128"/>
              <a:gd name="connsiteX10" fmla="*/ 33745 w 2526576"/>
              <a:gd name="connsiteY10" fmla="*/ 1118383 h 1152128"/>
              <a:gd name="connsiteX11" fmla="*/ 0 w 2526576"/>
              <a:gd name="connsiteY11" fmla="*/ 1036915 h 1152128"/>
              <a:gd name="connsiteX12" fmla="*/ 0 w 2526576"/>
              <a:gd name="connsiteY12" fmla="*/ 115213 h 1152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26576" h="1152128">
                <a:moveTo>
                  <a:pt x="0" y="115213"/>
                </a:moveTo>
                <a:cubicBezTo>
                  <a:pt x="0" y="84657"/>
                  <a:pt x="12139" y="55352"/>
                  <a:pt x="33745" y="33745"/>
                </a:cubicBezTo>
                <a:cubicBezTo>
                  <a:pt x="55352" y="12138"/>
                  <a:pt x="84657" y="0"/>
                  <a:pt x="115213" y="0"/>
                </a:cubicBezTo>
                <a:lnTo>
                  <a:pt x="2411363" y="0"/>
                </a:lnTo>
                <a:cubicBezTo>
                  <a:pt x="2441919" y="0"/>
                  <a:pt x="2471224" y="12139"/>
                  <a:pt x="2492831" y="33745"/>
                </a:cubicBezTo>
                <a:cubicBezTo>
                  <a:pt x="2514438" y="55352"/>
                  <a:pt x="2526576" y="84657"/>
                  <a:pt x="2526576" y="115213"/>
                </a:cubicBezTo>
                <a:lnTo>
                  <a:pt x="2526576" y="1036915"/>
                </a:lnTo>
                <a:cubicBezTo>
                  <a:pt x="2526576" y="1067471"/>
                  <a:pt x="2514438" y="1096776"/>
                  <a:pt x="2492831" y="1118383"/>
                </a:cubicBezTo>
                <a:cubicBezTo>
                  <a:pt x="2471224" y="1139990"/>
                  <a:pt x="2441919" y="1152128"/>
                  <a:pt x="2411363" y="1152128"/>
                </a:cubicBezTo>
                <a:lnTo>
                  <a:pt x="115213" y="1152128"/>
                </a:lnTo>
                <a:cubicBezTo>
                  <a:pt x="84657" y="1152128"/>
                  <a:pt x="55352" y="1139989"/>
                  <a:pt x="33745" y="1118383"/>
                </a:cubicBezTo>
                <a:cubicBezTo>
                  <a:pt x="12138" y="1096776"/>
                  <a:pt x="0" y="1067471"/>
                  <a:pt x="0" y="1036915"/>
                </a:cubicBezTo>
                <a:lnTo>
                  <a:pt x="0" y="115213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5985" tIns="175985" rIns="175985" bIns="175985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Топливно-энергетический</a:t>
            </a:r>
            <a:r>
              <a:rPr lang="ru-RU" sz="2000" kern="1200" baseline="0" dirty="0" smtClean="0"/>
              <a:t> комплекс</a:t>
            </a:r>
            <a:endParaRPr lang="ru-RU" sz="2000" kern="1200" dirty="0"/>
          </a:p>
        </p:txBody>
      </p:sp>
      <p:sp>
        <p:nvSpPr>
          <p:cNvPr id="14" name="Нашивка 13"/>
          <p:cNvSpPr/>
          <p:nvPr/>
        </p:nvSpPr>
        <p:spPr>
          <a:xfrm rot="5400000">
            <a:off x="7183241" y="1321816"/>
            <a:ext cx="826191" cy="1152128"/>
          </a:xfrm>
          <a:prstGeom prst="chevron">
            <a:avLst>
              <a:gd name="adj" fmla="val 40000"/>
            </a:avLst>
          </a:prstGeom>
          <a:ln>
            <a:noFill/>
          </a:ln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Полилиния 14"/>
          <p:cNvSpPr/>
          <p:nvPr/>
        </p:nvSpPr>
        <p:spPr>
          <a:xfrm>
            <a:off x="4860032" y="1412776"/>
            <a:ext cx="2664296" cy="1224136"/>
          </a:xfrm>
          <a:custGeom>
            <a:avLst/>
            <a:gdLst>
              <a:gd name="connsiteX0" fmla="*/ 0 w 2631656"/>
              <a:gd name="connsiteY0" fmla="*/ 115213 h 1152128"/>
              <a:gd name="connsiteX1" fmla="*/ 33745 w 2631656"/>
              <a:gd name="connsiteY1" fmla="*/ 33745 h 1152128"/>
              <a:gd name="connsiteX2" fmla="*/ 115213 w 2631656"/>
              <a:gd name="connsiteY2" fmla="*/ 0 h 1152128"/>
              <a:gd name="connsiteX3" fmla="*/ 2516443 w 2631656"/>
              <a:gd name="connsiteY3" fmla="*/ 0 h 1152128"/>
              <a:gd name="connsiteX4" fmla="*/ 2597911 w 2631656"/>
              <a:gd name="connsiteY4" fmla="*/ 33745 h 1152128"/>
              <a:gd name="connsiteX5" fmla="*/ 2631656 w 2631656"/>
              <a:gd name="connsiteY5" fmla="*/ 115213 h 1152128"/>
              <a:gd name="connsiteX6" fmla="*/ 2631656 w 2631656"/>
              <a:gd name="connsiteY6" fmla="*/ 1036915 h 1152128"/>
              <a:gd name="connsiteX7" fmla="*/ 2597911 w 2631656"/>
              <a:gd name="connsiteY7" fmla="*/ 1118383 h 1152128"/>
              <a:gd name="connsiteX8" fmla="*/ 2516443 w 2631656"/>
              <a:gd name="connsiteY8" fmla="*/ 1152128 h 1152128"/>
              <a:gd name="connsiteX9" fmla="*/ 115213 w 2631656"/>
              <a:gd name="connsiteY9" fmla="*/ 1152128 h 1152128"/>
              <a:gd name="connsiteX10" fmla="*/ 33745 w 2631656"/>
              <a:gd name="connsiteY10" fmla="*/ 1118383 h 1152128"/>
              <a:gd name="connsiteX11" fmla="*/ 0 w 2631656"/>
              <a:gd name="connsiteY11" fmla="*/ 1036915 h 1152128"/>
              <a:gd name="connsiteX12" fmla="*/ 0 w 2631656"/>
              <a:gd name="connsiteY12" fmla="*/ 115213 h 1152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631656" h="1152128">
                <a:moveTo>
                  <a:pt x="0" y="115213"/>
                </a:moveTo>
                <a:cubicBezTo>
                  <a:pt x="0" y="84657"/>
                  <a:pt x="12139" y="55352"/>
                  <a:pt x="33745" y="33745"/>
                </a:cubicBezTo>
                <a:cubicBezTo>
                  <a:pt x="55352" y="12138"/>
                  <a:pt x="84657" y="0"/>
                  <a:pt x="115213" y="0"/>
                </a:cubicBezTo>
                <a:lnTo>
                  <a:pt x="2516443" y="0"/>
                </a:lnTo>
                <a:cubicBezTo>
                  <a:pt x="2546999" y="0"/>
                  <a:pt x="2576304" y="12139"/>
                  <a:pt x="2597911" y="33745"/>
                </a:cubicBezTo>
                <a:cubicBezTo>
                  <a:pt x="2619518" y="55352"/>
                  <a:pt x="2631656" y="84657"/>
                  <a:pt x="2631656" y="115213"/>
                </a:cubicBezTo>
                <a:lnTo>
                  <a:pt x="2631656" y="1036915"/>
                </a:lnTo>
                <a:cubicBezTo>
                  <a:pt x="2631656" y="1067471"/>
                  <a:pt x="2619518" y="1096776"/>
                  <a:pt x="2597911" y="1118383"/>
                </a:cubicBezTo>
                <a:cubicBezTo>
                  <a:pt x="2576304" y="1139990"/>
                  <a:pt x="2546999" y="1152128"/>
                  <a:pt x="2516443" y="1152128"/>
                </a:cubicBezTo>
                <a:lnTo>
                  <a:pt x="115213" y="1152128"/>
                </a:lnTo>
                <a:cubicBezTo>
                  <a:pt x="84657" y="1152128"/>
                  <a:pt x="55352" y="1139989"/>
                  <a:pt x="33745" y="1118383"/>
                </a:cubicBezTo>
                <a:cubicBezTo>
                  <a:pt x="12138" y="1096776"/>
                  <a:pt x="0" y="1067471"/>
                  <a:pt x="0" y="1036915"/>
                </a:cubicBezTo>
                <a:lnTo>
                  <a:pt x="0" y="115213"/>
                </a:lnTo>
                <a:close/>
              </a:path>
            </a:pathLst>
          </a:custGeom>
          <a:solidFill>
            <a:schemeClr val="bg1">
              <a:lumMod val="95000"/>
              <a:alpha val="90000"/>
            </a:schemeClr>
          </a:solidFill>
          <a:ln>
            <a:noFill/>
          </a:ln>
          <a:scene3d>
            <a:camera prst="orthographicFront"/>
            <a:lightRig rig="chilly" dir="t"/>
          </a:scene3d>
          <a:sp3d z="12700" extrusionH="1700" prstMaterial="dkEdge">
            <a:bevelT w="25400" h="6350" prst="softRound"/>
            <a:bevelB w="0" h="0" prst="convex"/>
          </a:sp3d>
        </p:spPr>
        <p:style>
          <a:lnRef idx="1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5985" tIns="175985" rIns="175985" bIns="175985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000" kern="1200" dirty="0" smtClean="0"/>
              <a:t>Агропромышленный</a:t>
            </a:r>
            <a:r>
              <a:rPr lang="ru-RU" sz="2000" kern="1200" baseline="0" dirty="0" smtClean="0"/>
              <a:t> комплекс</a:t>
            </a:r>
            <a:endParaRPr lang="ru-RU" sz="2000" kern="1200" dirty="0"/>
          </a:p>
        </p:txBody>
      </p:sp>
      <p:sp>
        <p:nvSpPr>
          <p:cNvPr id="18" name="Умножение 1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Нашивка 18">
            <a:hlinkClick r:id="rId4" action="ppaction://hlinksldjump"/>
          </p:cNvPr>
          <p:cNvSpPr/>
          <p:nvPr/>
        </p:nvSpPr>
        <p:spPr bwMode="auto">
          <a:xfrm rot="10800000">
            <a:off x="8388424" y="655220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3" name="Группа 37"/>
          <p:cNvGrpSpPr/>
          <p:nvPr/>
        </p:nvGrpSpPr>
        <p:grpSpPr>
          <a:xfrm>
            <a:off x="179512" y="1124744"/>
            <a:ext cx="8712968" cy="5053583"/>
            <a:chOff x="323528" y="1412776"/>
            <a:chExt cx="8640960" cy="5053583"/>
          </a:xfrm>
        </p:grpSpPr>
        <p:pic>
          <p:nvPicPr>
            <p:cNvPr id="39" name="Picture 3" descr="C:\Users\digital\Pictures\Э.jpg"/>
            <p:cNvPicPr>
              <a:picLocks noChangeAspect="1" noChangeArrowheads="1"/>
            </p:cNvPicPr>
            <p:nvPr/>
          </p:nvPicPr>
          <p:blipFill>
            <a:blip r:embed="rId5" cstate="print"/>
            <a:srcRect r="27945"/>
            <a:stretch>
              <a:fillRect/>
            </a:stretch>
          </p:blipFill>
          <p:spPr bwMode="auto">
            <a:xfrm>
              <a:off x="323528" y="1412776"/>
              <a:ext cx="4104456" cy="5053583"/>
            </a:xfrm>
            <a:prstGeom prst="rect">
              <a:avLst/>
            </a:prstGeom>
            <a:noFill/>
          </p:spPr>
        </p:pic>
        <p:sp>
          <p:nvSpPr>
            <p:cNvPr id="40" name="Овал 39"/>
            <p:cNvSpPr/>
            <p:nvPr/>
          </p:nvSpPr>
          <p:spPr>
            <a:xfrm>
              <a:off x="3203848" y="5373216"/>
              <a:ext cx="216024" cy="216024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491880" y="5301208"/>
              <a:ext cx="14401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ГЭС</a:t>
              </a:r>
              <a:endParaRPr lang="ru-RU" dirty="0"/>
            </a:p>
          </p:txBody>
        </p:sp>
        <p:sp>
          <p:nvSpPr>
            <p:cNvPr id="42" name="Овал 41"/>
            <p:cNvSpPr/>
            <p:nvPr/>
          </p:nvSpPr>
          <p:spPr>
            <a:xfrm>
              <a:off x="1907704" y="2852936"/>
              <a:ext cx="216024" cy="216024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3203848" y="5733256"/>
              <a:ext cx="216024" cy="216024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491880" y="5661248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АЭС</a:t>
              </a:r>
              <a:endParaRPr lang="ru-RU" dirty="0"/>
            </a:p>
          </p:txBody>
        </p:sp>
        <p:sp>
          <p:nvSpPr>
            <p:cNvPr id="45" name="Овал 44"/>
            <p:cNvSpPr/>
            <p:nvPr/>
          </p:nvSpPr>
          <p:spPr>
            <a:xfrm>
              <a:off x="827584" y="3429000"/>
              <a:ext cx="216024" cy="216024"/>
            </a:xfrm>
            <a:prstGeom prst="ellipse">
              <a:avLst/>
            </a:prstGeom>
            <a:solidFill>
              <a:srgbClr val="FF9999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Овал 45"/>
            <p:cNvSpPr/>
            <p:nvPr/>
          </p:nvSpPr>
          <p:spPr>
            <a:xfrm>
              <a:off x="3203848" y="6093296"/>
              <a:ext cx="216024" cy="216024"/>
            </a:xfrm>
            <a:prstGeom prst="ellipse">
              <a:avLst/>
            </a:prstGeom>
            <a:solidFill>
              <a:srgbClr val="FF9999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491880" y="6021288"/>
              <a:ext cx="15121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ТЭС</a:t>
              </a:r>
              <a:endParaRPr lang="ru-RU" dirty="0"/>
            </a:p>
          </p:txBody>
        </p:sp>
        <p:sp>
          <p:nvSpPr>
            <p:cNvPr id="72" name="Овал 71"/>
            <p:cNvSpPr/>
            <p:nvPr/>
          </p:nvSpPr>
          <p:spPr>
            <a:xfrm>
              <a:off x="3707904" y="2348880"/>
              <a:ext cx="216024" cy="216024"/>
            </a:xfrm>
            <a:prstGeom prst="ellipse">
              <a:avLst/>
            </a:prstGeom>
            <a:solidFill>
              <a:srgbClr val="FF9999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3" name="Овал 72"/>
            <p:cNvSpPr/>
            <p:nvPr/>
          </p:nvSpPr>
          <p:spPr>
            <a:xfrm>
              <a:off x="2123728" y="2492896"/>
              <a:ext cx="216024" cy="216024"/>
            </a:xfrm>
            <a:prstGeom prst="ellipse">
              <a:avLst/>
            </a:prstGeom>
            <a:solidFill>
              <a:srgbClr val="FF9999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2123728" y="2780928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/>
                <a:t>Ленинградская АЭС</a:t>
              </a:r>
              <a:endParaRPr lang="ru-RU" dirty="0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4427984" y="1412776"/>
              <a:ext cx="4536504" cy="452431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ТЭК района ориентируется на привозное топливо. Район -крупный потребитель электроэнергии. Ее вырабатывают мощные ТЭС, которые размещены в г. Санкт-Петербурге  и в г.Кириши.</a:t>
              </a:r>
            </a:p>
            <a:p>
              <a:r>
                <a:rPr lang="ru-RU" sz="2400" dirty="0" smtClean="0"/>
                <a:t>На реках Свирь, Волхов построены ГЭС средней и малой мощности.</a:t>
              </a:r>
            </a:p>
            <a:p>
              <a:r>
                <a:rPr lang="ru-RU" sz="2400" dirty="0" smtClean="0"/>
                <a:t>В Сосновом Бору построена и действует крупнейшая в России Ленинградская АЭС.</a:t>
              </a:r>
              <a:endParaRPr lang="ru-RU" sz="2400" dirty="0"/>
            </a:p>
          </p:txBody>
        </p:sp>
      </p:grpSp>
      <p:pic>
        <p:nvPicPr>
          <p:cNvPr id="82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805264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Группа 8"/>
          <p:cNvGrpSpPr/>
          <p:nvPr/>
        </p:nvGrpSpPr>
        <p:grpSpPr>
          <a:xfrm>
            <a:off x="395536" y="1052736"/>
            <a:ext cx="7632848" cy="5184576"/>
            <a:chOff x="827584" y="1052736"/>
            <a:chExt cx="7632848" cy="5184576"/>
          </a:xfrm>
        </p:grpSpPr>
        <p:pic>
          <p:nvPicPr>
            <p:cNvPr id="48" name="Picture 2" descr="C:\Users\digital\Pictures\picture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827584" y="1052736"/>
              <a:ext cx="7632848" cy="5184576"/>
            </a:xfrm>
            <a:prstGeom prst="rect">
              <a:avLst/>
            </a:prstGeom>
            <a:noFill/>
          </p:spPr>
        </p:pic>
        <p:sp>
          <p:nvSpPr>
            <p:cNvPr id="49" name="TextBox 48"/>
            <p:cNvSpPr txBox="1"/>
            <p:nvPr/>
          </p:nvSpPr>
          <p:spPr>
            <a:xfrm>
              <a:off x="1619672" y="5733256"/>
              <a:ext cx="58326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</a:rPr>
                <a:t>Ленинградская АЭС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Группа 49"/>
          <p:cNvGrpSpPr/>
          <p:nvPr/>
        </p:nvGrpSpPr>
        <p:grpSpPr>
          <a:xfrm>
            <a:off x="395536" y="1124744"/>
            <a:ext cx="8352928" cy="5112568"/>
            <a:chOff x="179512" y="1124744"/>
            <a:chExt cx="9591094" cy="5733256"/>
          </a:xfrm>
        </p:grpSpPr>
        <p:pic>
          <p:nvPicPr>
            <p:cNvPr id="51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 l="12403" t="7560" r="41529" b="6446"/>
            <a:stretch>
              <a:fillRect/>
            </a:stretch>
          </p:blipFill>
          <p:spPr bwMode="auto">
            <a:xfrm>
              <a:off x="179512" y="1124744"/>
              <a:ext cx="5328592" cy="54726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52" name="Picture 2"/>
            <p:cNvPicPr>
              <a:picLocks noChangeAspect="1" noChangeArrowheads="1"/>
            </p:cNvPicPr>
            <p:nvPr/>
          </p:nvPicPr>
          <p:blipFill>
            <a:blip r:embed="rId9" cstate="print"/>
            <a:srcRect l="21262" t="37800" r="27354" b="29126"/>
            <a:stretch>
              <a:fillRect/>
            </a:stretch>
          </p:blipFill>
          <p:spPr bwMode="auto">
            <a:xfrm>
              <a:off x="1259632" y="5273824"/>
              <a:ext cx="417646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" name="TextBox 52"/>
            <p:cNvSpPr txBox="1"/>
            <p:nvPr/>
          </p:nvSpPr>
          <p:spPr>
            <a:xfrm>
              <a:off x="5364088" y="1124745"/>
              <a:ext cx="4406518" cy="548775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Сельское хозяйство района специализируется на</a:t>
              </a:r>
            </a:p>
            <a:p>
              <a:r>
                <a:rPr lang="ru-RU" sz="2400" dirty="0" smtClean="0"/>
                <a:t> - молочном</a:t>
              </a:r>
            </a:p>
            <a:p>
              <a:r>
                <a:rPr lang="ru-RU" sz="2400" dirty="0" smtClean="0"/>
                <a:t>животноводстве,</a:t>
              </a:r>
            </a:p>
            <a:p>
              <a:r>
                <a:rPr lang="ru-RU" sz="2400" dirty="0" smtClean="0"/>
                <a:t> - свиноводстве</a:t>
              </a:r>
            </a:p>
            <a:p>
              <a:r>
                <a:rPr lang="ru-RU" sz="2400" dirty="0" smtClean="0"/>
                <a:t> - птицеводстве</a:t>
              </a:r>
            </a:p>
            <a:p>
              <a:r>
                <a:rPr lang="ru-RU" sz="2400" dirty="0" smtClean="0"/>
                <a:t> - производстве овощей и картофеля. </a:t>
              </a:r>
            </a:p>
            <a:p>
              <a:r>
                <a:rPr lang="ru-RU" sz="2400" dirty="0" smtClean="0"/>
                <a:t>Развито пригородное хозяйство.</a:t>
              </a:r>
            </a:p>
            <a:p>
              <a:r>
                <a:rPr lang="ru-RU" sz="2400" dirty="0" smtClean="0"/>
                <a:t>Сохранило свое значение льноводство на юге и юго-западе района</a:t>
              </a:r>
              <a:endParaRPr lang="ru-RU" sz="2400" dirty="0"/>
            </a:p>
          </p:txBody>
        </p:sp>
      </p:grpSp>
      <p:pic>
        <p:nvPicPr>
          <p:cNvPr id="54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517232"/>
            <a:ext cx="421763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09120"/>
            <a:ext cx="432048" cy="442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5" name="Группа 54"/>
          <p:cNvGrpSpPr/>
          <p:nvPr/>
        </p:nvGrpSpPr>
        <p:grpSpPr>
          <a:xfrm>
            <a:off x="971600" y="1196752"/>
            <a:ext cx="7200800" cy="4982716"/>
            <a:chOff x="899592" y="1196752"/>
            <a:chExt cx="7200800" cy="4982716"/>
          </a:xfrm>
        </p:grpSpPr>
        <p:pic>
          <p:nvPicPr>
            <p:cNvPr id="1027" name="Picture 3" descr="C:\Users\digital\Pictures\8750_1315914323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899592" y="1196752"/>
              <a:ext cx="7200800" cy="4982716"/>
            </a:xfrm>
            <a:prstGeom prst="rect">
              <a:avLst/>
            </a:prstGeom>
            <a:noFill/>
          </p:spPr>
        </p:pic>
        <p:sp>
          <p:nvSpPr>
            <p:cNvPr id="50" name="TextBox 49"/>
            <p:cNvSpPr txBox="1"/>
            <p:nvPr/>
          </p:nvSpPr>
          <p:spPr>
            <a:xfrm>
              <a:off x="1979712" y="1268760"/>
              <a:ext cx="511256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000" b="1" dirty="0" smtClean="0">
                  <a:solidFill>
                    <a:schemeClr val="bg1"/>
                  </a:solidFill>
                </a:rPr>
                <a:t>Урожай с пригородных хозяйств</a:t>
              </a:r>
              <a:endParaRPr lang="ru-RU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Группа 57"/>
          <p:cNvGrpSpPr/>
          <p:nvPr/>
        </p:nvGrpSpPr>
        <p:grpSpPr>
          <a:xfrm>
            <a:off x="683568" y="1196752"/>
            <a:ext cx="7488832" cy="5406863"/>
            <a:chOff x="384458" y="1124744"/>
            <a:chExt cx="6912768" cy="5196206"/>
          </a:xfrm>
          <a:effectLst/>
        </p:grpSpPr>
        <p:pic>
          <p:nvPicPr>
            <p:cNvPr id="59" name="Picture 4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84458" y="1124744"/>
              <a:ext cx="6912768" cy="5190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0" name="TextBox 59"/>
            <p:cNvSpPr txBox="1"/>
            <p:nvPr/>
          </p:nvSpPr>
          <p:spPr>
            <a:xfrm>
              <a:off x="1979712" y="5877272"/>
              <a:ext cx="5040559" cy="443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</a:rPr>
                <a:t>Посевы льна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Транспорт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20672" t="39690" r="49207" b="3611"/>
          <a:stretch>
            <a:fillRect/>
          </a:stretch>
        </p:blipFill>
        <p:spPr bwMode="auto">
          <a:xfrm>
            <a:off x="251520" y="1124744"/>
            <a:ext cx="4248472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</p:pic>
      <p:grpSp>
        <p:nvGrpSpPr>
          <p:cNvPr id="6" name="Группа 5"/>
          <p:cNvGrpSpPr/>
          <p:nvPr/>
        </p:nvGrpSpPr>
        <p:grpSpPr>
          <a:xfrm>
            <a:off x="395536" y="5013176"/>
            <a:ext cx="4104456" cy="1584176"/>
            <a:chOff x="4860032" y="2060848"/>
            <a:chExt cx="3240360" cy="1584176"/>
          </a:xfrm>
        </p:grpSpPr>
        <p:pic>
          <p:nvPicPr>
            <p:cNvPr id="4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52434" t="81584" r="22629" b="4556"/>
            <a:stretch>
              <a:fillRect/>
            </a:stretch>
          </p:blipFill>
          <p:spPr bwMode="auto">
            <a:xfrm>
              <a:off x="4860032" y="2852936"/>
              <a:ext cx="3240360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 l="21262" t="80324" r="50683" b="5816"/>
            <a:stretch>
              <a:fillRect/>
            </a:stretch>
          </p:blipFill>
          <p:spPr bwMode="auto">
            <a:xfrm>
              <a:off x="4860032" y="2060848"/>
              <a:ext cx="3240360" cy="792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9" name="Нашивка 8">
            <a:hlinkClick r:id="rId5" action="ppaction://hlinksldjump"/>
          </p:cNvPr>
          <p:cNvSpPr/>
          <p:nvPr/>
        </p:nvSpPr>
        <p:spPr bwMode="auto">
          <a:xfrm rot="10800000">
            <a:off x="8460432" y="655220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4008" y="1124744"/>
            <a:ext cx="44999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Санкт-Петербургский транспортный узел по размерам грузооборота и пассажирооборота уступает лишь Московскому. Транспортные пути расходятся лучами в разные стороны от города. Санкт-Петербург –один из крупнейших внешнеторговых морских портов России.</a:t>
            </a:r>
            <a:endParaRPr lang="ru-RU" sz="2800" dirty="0"/>
          </a:p>
        </p:txBody>
      </p:sp>
      <p:pic>
        <p:nvPicPr>
          <p:cNvPr id="17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6093296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Группа 23"/>
          <p:cNvGrpSpPr/>
          <p:nvPr/>
        </p:nvGrpSpPr>
        <p:grpSpPr>
          <a:xfrm>
            <a:off x="467544" y="1196752"/>
            <a:ext cx="8352928" cy="4896544"/>
            <a:chOff x="467544" y="1124744"/>
            <a:chExt cx="8352928" cy="4968552"/>
          </a:xfrm>
        </p:grpSpPr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67544" y="1124744"/>
              <a:ext cx="8352928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26" name="TextBox 25"/>
            <p:cNvSpPr txBox="1"/>
            <p:nvPr/>
          </p:nvSpPr>
          <p:spPr>
            <a:xfrm>
              <a:off x="467544" y="1124744"/>
              <a:ext cx="52565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/>
                <a:t>Аэропорт «Пулково»</a:t>
              </a:r>
              <a:endParaRPr lang="ru-RU" sz="2400" b="1" dirty="0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23528" y="1196752"/>
            <a:ext cx="8424936" cy="4968552"/>
            <a:chOff x="395536" y="1124744"/>
            <a:chExt cx="8424936" cy="4968552"/>
          </a:xfrm>
        </p:grpSpPr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95536" y="1124744"/>
              <a:ext cx="8424936" cy="4968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32" name="TextBox 31"/>
            <p:cNvSpPr txBox="1"/>
            <p:nvPr/>
          </p:nvSpPr>
          <p:spPr>
            <a:xfrm>
              <a:off x="683568" y="5589240"/>
              <a:ext cx="432048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>
                  <a:solidFill>
                    <a:schemeClr val="bg1"/>
                  </a:solidFill>
                </a:rPr>
                <a:t>Скоростной поезд Сапсан</a:t>
              </a:r>
              <a:endParaRPr lang="ru-RU" sz="2400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Проблемы района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251520" y="1149472"/>
            <a:ext cx="8640960" cy="5171945"/>
            <a:chOff x="251520" y="621731"/>
            <a:chExt cx="8640960" cy="5399557"/>
          </a:xfrm>
        </p:grpSpPr>
        <p:sp>
          <p:nvSpPr>
            <p:cNvPr id="14337" name="Rectangle 1"/>
            <p:cNvSpPr>
              <a:spLocks noChangeArrowheads="1"/>
            </p:cNvSpPr>
            <p:nvPr/>
          </p:nvSpPr>
          <p:spPr bwMode="auto">
            <a:xfrm>
              <a:off x="251520" y="621731"/>
              <a:ext cx="8640960" cy="35345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81025" algn="l"/>
                  <a:tab pos="1163638" algn="l"/>
                  <a:tab pos="1744663" algn="l"/>
                  <a:tab pos="2327275" algn="l"/>
                  <a:tab pos="2908300" algn="l"/>
                  <a:tab pos="3489325" algn="l"/>
                  <a:tab pos="4071938" algn="l"/>
                  <a:tab pos="4652963" algn="l"/>
                  <a:tab pos="5235575" algn="l"/>
                  <a:tab pos="5816600" algn="l"/>
                  <a:tab pos="6397625" algn="l"/>
                  <a:tab pos="6980238" algn="l"/>
                  <a:tab pos="7561263" algn="l"/>
                  <a:tab pos="8143875" algn="l"/>
                  <a:tab pos="8724900" algn="l"/>
                  <a:tab pos="9305925" algn="l"/>
                </a:tabLst>
              </a:pP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Высокая   освоенность   территории   Северо-Западного   района    обусловила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значительную  антропогенную  нагрузку  на  природную  среду.  Интенсивное  водопотребление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создало во многих городах  района  дефицит  водных  ресурсов.  Хозяйственные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выбросы и стоки привели к загрязнению рек и воздушного бассейна.</a:t>
              </a:r>
              <a:endPara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81025" algn="l"/>
                  <a:tab pos="1163638" algn="l"/>
                  <a:tab pos="1744663" algn="l"/>
                  <a:tab pos="2327275" algn="l"/>
                  <a:tab pos="2908300" algn="l"/>
                  <a:tab pos="3489325" algn="l"/>
                  <a:tab pos="4071938" algn="l"/>
                  <a:tab pos="4652963" algn="l"/>
                  <a:tab pos="5235575" algn="l"/>
                  <a:tab pos="5816600" algn="l"/>
                  <a:tab pos="6397625" algn="l"/>
                  <a:tab pos="6980238" algn="l"/>
                  <a:tab pos="7561263" algn="l"/>
                  <a:tab pos="8143875" algn="l"/>
                  <a:tab pos="8724900" algn="l"/>
                  <a:tab pos="9305925" algn="l"/>
                </a:tabLst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971600" y="3789040"/>
              <a:ext cx="3024336" cy="2232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pic>
          <p:nvPicPr>
            <p:cNvPr id="14339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076056" y="3789040"/>
              <a:ext cx="3096344" cy="2232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</p:grpSp>
      <p:sp>
        <p:nvSpPr>
          <p:cNvPr id="7" name="Умножение 6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Нашивка 7">
            <a:hlinkClick r:id="rId6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9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251520" y="1295958"/>
            <a:ext cx="8640960" cy="4898962"/>
            <a:chOff x="539552" y="827642"/>
            <a:chExt cx="8352928" cy="5367279"/>
          </a:xfrm>
        </p:grpSpPr>
        <p:sp>
          <p:nvSpPr>
            <p:cNvPr id="23" name="Rectangle 1"/>
            <p:cNvSpPr>
              <a:spLocks noChangeArrowheads="1"/>
            </p:cNvSpPr>
            <p:nvPr/>
          </p:nvSpPr>
          <p:spPr bwMode="auto">
            <a:xfrm>
              <a:off x="539552" y="827642"/>
              <a:ext cx="8352928" cy="293362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81025" algn="l"/>
                  <a:tab pos="1163638" algn="l"/>
                  <a:tab pos="1744663" algn="l"/>
                  <a:tab pos="2327275" algn="l"/>
                  <a:tab pos="2908300" algn="l"/>
                  <a:tab pos="3489325" algn="l"/>
                  <a:tab pos="4071938" algn="l"/>
                  <a:tab pos="4652963" algn="l"/>
                  <a:tab pos="5235575" algn="l"/>
                  <a:tab pos="5816600" algn="l"/>
                  <a:tab pos="6397625" algn="l"/>
                  <a:tab pos="6980238" algn="l"/>
                  <a:tab pos="7561263" algn="l"/>
                  <a:tab pos="8143875" algn="l"/>
                  <a:tab pos="8724900" algn="l"/>
                  <a:tab pos="9305925" algn="l"/>
                </a:tabLst>
              </a:pP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В связи с тем, что в настоящее время  район  стал  практически  единственным выходом России в западную сферу мирового рынка, выяснилось  что  этот  выход недостаточно обустроен  для  этой  цели.  Необходимо</a:t>
              </a:r>
              <a:r>
                <a:rPr kumimoji="0" lang="ru-RU" sz="2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 расширить пропускные способности портов Петербургского и Выборгского.</a:t>
              </a:r>
              <a:endPara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971600" y="3717032"/>
              <a:ext cx="2808312" cy="20299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364088" y="3717032"/>
              <a:ext cx="2808312" cy="20882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sp>
          <p:nvSpPr>
            <p:cNvPr id="26" name="TextBox 25"/>
            <p:cNvSpPr txBox="1"/>
            <p:nvPr/>
          </p:nvSpPr>
          <p:spPr>
            <a:xfrm>
              <a:off x="971600" y="5733256"/>
              <a:ext cx="28803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/>
                <a:t>Выборгский порт</a:t>
              </a:r>
              <a:endParaRPr lang="ru-RU" sz="24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292080" y="5733256"/>
              <a:ext cx="29523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400" dirty="0" smtClean="0"/>
                <a:t>Петербургский порт</a:t>
              </a:r>
              <a:endParaRPr lang="ru-RU" sz="2400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251520" y="1297505"/>
            <a:ext cx="8568952" cy="5155831"/>
            <a:chOff x="251520" y="1297505"/>
            <a:chExt cx="8568952" cy="5155831"/>
          </a:xfrm>
        </p:grpSpPr>
        <p:pic>
          <p:nvPicPr>
            <p:cNvPr id="29" name="Picture 6"/>
            <p:cNvPicPr>
              <a:picLocks noChangeAspect="1" noChangeArrowheads="1"/>
            </p:cNvPicPr>
            <p:nvPr/>
          </p:nvPicPr>
          <p:blipFill>
            <a:blip r:embed="rId10" cstate="print"/>
            <a:srcRect l="19696"/>
            <a:stretch>
              <a:fillRect/>
            </a:stretch>
          </p:blipFill>
          <p:spPr bwMode="auto">
            <a:xfrm>
              <a:off x="5220072" y="4077072"/>
              <a:ext cx="3229491" cy="237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innerShdw blurRad="114300">
                <a:prstClr val="black"/>
              </a:innerShdw>
            </a:effectLst>
          </p:spPr>
        </p:pic>
        <p:sp>
          <p:nvSpPr>
            <p:cNvPr id="30" name="Rectangle 4"/>
            <p:cNvSpPr>
              <a:spLocks noChangeArrowheads="1"/>
            </p:cNvSpPr>
            <p:nvPr/>
          </p:nvSpPr>
          <p:spPr bwMode="auto">
            <a:xfrm rot="10800000" flipV="1">
              <a:off x="251520" y="1297505"/>
              <a:ext cx="8568952" cy="267765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581025" algn="l"/>
                  <a:tab pos="1163638" algn="l"/>
                  <a:tab pos="1744663" algn="l"/>
                  <a:tab pos="2327275" algn="l"/>
                  <a:tab pos="2908300" algn="l"/>
                  <a:tab pos="3489325" algn="l"/>
                  <a:tab pos="4071938" algn="l"/>
                  <a:tab pos="4652963" algn="l"/>
                  <a:tab pos="5235575" algn="l"/>
                  <a:tab pos="5816600" algn="l"/>
                  <a:tab pos="6397625" algn="l"/>
                  <a:tab pos="6980238" algn="l"/>
                  <a:tab pos="7561263" algn="l"/>
                  <a:tab pos="8143875" algn="l"/>
                  <a:tab pos="8724900" algn="l"/>
                  <a:tab pos="9305925" algn="l"/>
                </a:tabLst>
              </a:pP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В настоящее  время  сельское  хозяйство  региона  осталось  практически  без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государственной  поддержки.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Развитие    товарного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индивидуального    хозяйства    не</a:t>
              </a:r>
              <a:r>
                <a:rPr kumimoji="0" lang="ru-RU" sz="2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реально,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если  не  будет   оказана</a:t>
              </a:r>
              <a:r>
                <a:rPr lang="ru-RU" sz="2800" dirty="0" smtClean="0">
                  <a:cs typeface="Arial" pitchFamily="34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долгосрочная значительная государственная помощь, которая  позволит  создать</a:t>
              </a:r>
              <a:r>
                <a:rPr kumimoji="0" lang="ru-RU" sz="2800" b="0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 </a:t>
              </a:r>
              <a:r>
                <a:rPr kumimoji="0" lang="ru-RU" sz="2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ea typeface="Times New Roman" pitchFamily="18" charset="0"/>
                  <a:cs typeface="Courier New" pitchFamily="49" charset="0"/>
                </a:rPr>
                <a:t>в  районе  фермерство.  </a:t>
              </a:r>
              <a:endPara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endParaRPr>
            </a:p>
          </p:txBody>
        </p:sp>
        <p:pic>
          <p:nvPicPr>
            <p:cNvPr id="31" name="Picture 5" descr="C:\Users\digital\Pictures\5-10.gif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11560" y="4077072"/>
              <a:ext cx="3312368" cy="2351534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</p:pic>
      </p:grpSp>
      <p:sp>
        <p:nvSpPr>
          <p:cNvPr id="20" name="TextBox 19"/>
          <p:cNvSpPr txBox="1"/>
          <p:nvPr/>
        </p:nvSpPr>
        <p:spPr>
          <a:xfrm>
            <a:off x="251520" y="1340768"/>
            <a:ext cx="8640960" cy="353943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Главные направления структурных изменений </a:t>
            </a:r>
            <a:r>
              <a:rPr lang="ru-RU" sz="2800" b="1" dirty="0" err="1" smtClean="0"/>
              <a:t>Северо-Запада</a:t>
            </a:r>
            <a:r>
              <a:rPr lang="ru-RU" sz="2800" dirty="0" smtClean="0"/>
              <a:t>:</a:t>
            </a:r>
          </a:p>
          <a:p>
            <a:r>
              <a:rPr lang="ru-RU" sz="2800" dirty="0" smtClean="0"/>
              <a:t>1.Техническое перевооружение морских портов.</a:t>
            </a:r>
          </a:p>
          <a:p>
            <a:r>
              <a:rPr lang="ru-RU" sz="2800" dirty="0" smtClean="0"/>
              <a:t>2.Реструктуризация промышленности путем свертывания </a:t>
            </a:r>
            <a:r>
              <a:rPr lang="ru-RU" sz="2800" dirty="0" err="1" smtClean="0"/>
              <a:t>материалоемких</a:t>
            </a:r>
            <a:r>
              <a:rPr lang="ru-RU" sz="2800" dirty="0" smtClean="0"/>
              <a:t> и энергоемких отраслей в пользу наукоемких и товаров народного потребления</a:t>
            </a:r>
          </a:p>
          <a:p>
            <a:r>
              <a:rPr lang="ru-RU" sz="2800" dirty="0" smtClean="0"/>
              <a:t>3.Развитие туризма и обновление рекреационной инфраструктуры   </a:t>
            </a:r>
            <a:endParaRPr lang="ru-RU" sz="2800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3568" y="332656"/>
            <a:ext cx="7848872" cy="100811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Перспективы развития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611560" y="1196752"/>
            <a:ext cx="7704856" cy="13681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 контурную карту нанести государства и экономические районы, с которыми граничит  Северо-Западный экономический район.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Практическая работа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>
          <a:xfrm>
            <a:off x="6516216" y="2636912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Образец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83568" y="3284984"/>
            <a:ext cx="7632848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 контурной карте показать основные субъекты федерации и центры субъектов  в составе Северо-Западного района.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>
            <a:hlinkClick r:id="rId4" action="ppaction://hlinksldjump"/>
          </p:cNvPr>
          <p:cNvSpPr/>
          <p:nvPr/>
        </p:nvSpPr>
        <p:spPr>
          <a:xfrm>
            <a:off x="6516216" y="4437112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Образец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Умножение 10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83568" y="5085184"/>
            <a:ext cx="7632848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 контурной карте обозначьте крупные промышленные центры района, электростанции, порты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6588224" y="6165304"/>
            <a:ext cx="1656184" cy="504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smtClean="0">
                <a:solidFill>
                  <a:schemeClr val="tx1"/>
                </a:solidFill>
              </a:rPr>
              <a:t>Образец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Нашивка 11">
            <a:hlinkClick r:id="rId6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Практическая работа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3" name="Picture 2" descr="C:\Users\digital\Pictures\Граница.jpg"/>
          <p:cNvPicPr>
            <a:picLocks noChangeAspect="1" noChangeArrowheads="1"/>
          </p:cNvPicPr>
          <p:nvPr/>
        </p:nvPicPr>
        <p:blipFill>
          <a:blip r:embed="rId4" cstate="print"/>
          <a:srcRect l="3544" t="3917" r="25582" b="4685"/>
          <a:stretch>
            <a:fillRect/>
          </a:stretch>
        </p:blipFill>
        <p:spPr bwMode="auto">
          <a:xfrm>
            <a:off x="2267744" y="1268760"/>
            <a:ext cx="4392488" cy="525658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411760" y="1412776"/>
            <a:ext cx="144016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Финляндия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499992" y="1484784"/>
            <a:ext cx="2016224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Северный район</a:t>
            </a:r>
            <a:endParaRPr lang="ru-RU" sz="2000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1965450" y="3205743"/>
            <a:ext cx="108012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Эстония</a:t>
            </a:r>
            <a:endParaRPr lang="ru-RU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4283968" y="5373216"/>
            <a:ext cx="2376264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Центральный район</a:t>
            </a:r>
            <a:endParaRPr lang="ru-RU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2339752" y="6093296"/>
            <a:ext cx="144016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Белоруссия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1963743" y="4597097"/>
            <a:ext cx="1008112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Латвия</a:t>
            </a:r>
            <a:endParaRPr lang="ru-RU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Практическая работа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Нашивка 4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2051" name="Picture 3" descr="C:\Users\digital\Pictures\области.jpg"/>
          <p:cNvPicPr>
            <a:picLocks noChangeAspect="1" noChangeArrowheads="1"/>
          </p:cNvPicPr>
          <p:nvPr/>
        </p:nvPicPr>
        <p:blipFill>
          <a:blip r:embed="rId4" cstate="print"/>
          <a:srcRect t="1421" r="29126"/>
          <a:stretch>
            <a:fillRect/>
          </a:stretch>
        </p:blipFill>
        <p:spPr bwMode="auto">
          <a:xfrm>
            <a:off x="2339752" y="1412776"/>
            <a:ext cx="4320480" cy="4995292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 rot="20964467">
            <a:off x="3496192" y="2954917"/>
            <a:ext cx="28359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Ленинградская область</a:t>
            </a:r>
            <a:endParaRPr lang="ru-RU" sz="20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4067944" y="2492897"/>
            <a:ext cx="172819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/>
              <a:t>Санкт-Петербург</a:t>
            </a:r>
            <a:endParaRPr lang="ru-RU" sz="1400" b="1" i="1" dirty="0"/>
          </a:p>
        </p:txBody>
      </p:sp>
      <p:sp>
        <p:nvSpPr>
          <p:cNvPr id="14" name="Овал 13"/>
          <p:cNvSpPr/>
          <p:nvPr/>
        </p:nvSpPr>
        <p:spPr>
          <a:xfrm>
            <a:off x="3779912" y="2564904"/>
            <a:ext cx="360040" cy="36004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 rot="20394199">
            <a:off x="3622341" y="4227126"/>
            <a:ext cx="31618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Новгородская область</a:t>
            </a:r>
            <a:endParaRPr lang="ru-RU" sz="2000" i="1" dirty="0"/>
          </a:p>
        </p:txBody>
      </p:sp>
      <p:sp>
        <p:nvSpPr>
          <p:cNvPr id="20" name="TextBox 19"/>
          <p:cNvSpPr txBox="1"/>
          <p:nvPr/>
        </p:nvSpPr>
        <p:spPr>
          <a:xfrm rot="17542942">
            <a:off x="2087637" y="4579853"/>
            <a:ext cx="24360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/>
              <a:t>Псковская область</a:t>
            </a:r>
            <a:endParaRPr lang="ru-RU" sz="2000" i="1" dirty="0"/>
          </a:p>
        </p:txBody>
      </p:sp>
      <p:sp>
        <p:nvSpPr>
          <p:cNvPr id="21" name="Овал 20"/>
          <p:cNvSpPr/>
          <p:nvPr/>
        </p:nvSpPr>
        <p:spPr>
          <a:xfrm>
            <a:off x="4211960" y="3789040"/>
            <a:ext cx="288032" cy="28803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2771800" y="4293096"/>
            <a:ext cx="288032" cy="288032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4499992" y="3717032"/>
            <a:ext cx="93610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Великий Новгород</a:t>
            </a:r>
            <a:endParaRPr lang="ru-RU" sz="1400" b="1" i="1" dirty="0"/>
          </a:p>
        </p:txBody>
      </p:sp>
      <p:sp>
        <p:nvSpPr>
          <p:cNvPr id="24" name="TextBox 23"/>
          <p:cNvSpPr txBox="1"/>
          <p:nvPr/>
        </p:nvSpPr>
        <p:spPr>
          <a:xfrm>
            <a:off x="2627784" y="4005064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Псков</a:t>
            </a:r>
            <a:endParaRPr lang="ru-RU" sz="1400" b="1" i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332656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Практическая работа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179512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cxnSp>
        <p:nvCxnSpPr>
          <p:cNvPr id="43" name="Прямая соединительная линия 42"/>
          <p:cNvCxnSpPr>
            <a:stCxn id="28" idx="2"/>
            <a:endCxn id="28" idx="6"/>
          </p:cNvCxnSpPr>
          <p:nvPr/>
        </p:nvCxnSpPr>
        <p:spPr>
          <a:xfrm rot="10800000" flipH="1">
            <a:off x="2339752" y="2816933"/>
            <a:ext cx="36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>
            <a:stCxn id="28" idx="2"/>
            <a:endCxn id="28" idx="6"/>
          </p:cNvCxnSpPr>
          <p:nvPr/>
        </p:nvCxnSpPr>
        <p:spPr>
          <a:xfrm rot="10800000" flipH="1">
            <a:off x="2339752" y="2816933"/>
            <a:ext cx="3600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aintStrokes/>
                    </a14:imgEffect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340768"/>
            <a:ext cx="216024" cy="282385"/>
          </a:xfrm>
          <a:prstGeom prst="rect">
            <a:avLst/>
          </a:prstGeom>
        </p:spPr>
      </p:pic>
      <p:sp>
        <p:nvSpPr>
          <p:cNvPr id="125" name="TextBox 124"/>
          <p:cNvSpPr txBox="1"/>
          <p:nvPr/>
        </p:nvSpPr>
        <p:spPr>
          <a:xfrm>
            <a:off x="5796136" y="126876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Порты</a:t>
            </a:r>
            <a:endParaRPr lang="ru-RU" dirty="0"/>
          </a:p>
        </p:txBody>
      </p:sp>
      <p:sp>
        <p:nvSpPr>
          <p:cNvPr id="142" name="Овал 141"/>
          <p:cNvSpPr/>
          <p:nvPr/>
        </p:nvSpPr>
        <p:spPr>
          <a:xfrm>
            <a:off x="5436096" y="3933056"/>
            <a:ext cx="288032" cy="288032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3" name="Овал 142"/>
          <p:cNvSpPr/>
          <p:nvPr/>
        </p:nvSpPr>
        <p:spPr>
          <a:xfrm>
            <a:off x="5436096" y="2420888"/>
            <a:ext cx="288032" cy="28803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4" name="Овал 143"/>
          <p:cNvSpPr/>
          <p:nvPr/>
        </p:nvSpPr>
        <p:spPr>
          <a:xfrm>
            <a:off x="5436096" y="2924944"/>
            <a:ext cx="288032" cy="28803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9" name="Прямая соединительная линия 158"/>
          <p:cNvCxnSpPr>
            <a:stCxn id="141" idx="6"/>
            <a:endCxn id="141" idx="2"/>
          </p:cNvCxnSpPr>
          <p:nvPr/>
        </p:nvCxnSpPr>
        <p:spPr>
          <a:xfrm flipH="1">
            <a:off x="5436096" y="1988840"/>
            <a:ext cx="2880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Овал 140"/>
          <p:cNvSpPr/>
          <p:nvPr/>
        </p:nvSpPr>
        <p:spPr>
          <a:xfrm>
            <a:off x="5436096" y="1844824"/>
            <a:ext cx="288032" cy="28803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65" name="Прямая соединительная линия 164"/>
          <p:cNvCxnSpPr>
            <a:stCxn id="141" idx="2"/>
            <a:endCxn id="141" idx="6"/>
          </p:cNvCxnSpPr>
          <p:nvPr/>
        </p:nvCxnSpPr>
        <p:spPr>
          <a:xfrm rot="10800000" flipH="1">
            <a:off x="5436096" y="1988840"/>
            <a:ext cx="28803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" name="TextBox 166"/>
          <p:cNvSpPr txBox="1"/>
          <p:nvPr/>
        </p:nvSpPr>
        <p:spPr>
          <a:xfrm>
            <a:off x="5868144" y="177281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Ленинградская АЭС</a:t>
            </a:r>
            <a:endParaRPr lang="ru-RU" dirty="0"/>
          </a:p>
        </p:txBody>
      </p:sp>
      <p:sp>
        <p:nvSpPr>
          <p:cNvPr id="172" name="Овал 171"/>
          <p:cNvSpPr/>
          <p:nvPr/>
        </p:nvSpPr>
        <p:spPr>
          <a:xfrm>
            <a:off x="5436096" y="3429000"/>
            <a:ext cx="288032" cy="28803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4" name="Прямая соединительная линия 183"/>
          <p:cNvCxnSpPr>
            <a:stCxn id="141" idx="7"/>
            <a:endCxn id="141" idx="2"/>
          </p:cNvCxnSpPr>
          <p:nvPr/>
        </p:nvCxnSpPr>
        <p:spPr>
          <a:xfrm rot="16200000" flipH="1" flipV="1">
            <a:off x="5508104" y="1814996"/>
            <a:ext cx="101835" cy="24585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Прямая соединительная линия 185"/>
          <p:cNvCxnSpPr>
            <a:stCxn id="141" idx="2"/>
            <a:endCxn id="141" idx="2"/>
          </p:cNvCxnSpPr>
          <p:nvPr/>
        </p:nvCxnSpPr>
        <p:spPr>
          <a:xfrm rot="10800000">
            <a:off x="5436096" y="198884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Прямая соединительная линия 188"/>
          <p:cNvCxnSpPr>
            <a:stCxn id="141" idx="6"/>
            <a:endCxn id="141" idx="3"/>
          </p:cNvCxnSpPr>
          <p:nvPr/>
        </p:nvCxnSpPr>
        <p:spPr>
          <a:xfrm flipH="1">
            <a:off x="5478277" y="1988840"/>
            <a:ext cx="245851" cy="10183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/>
          <p:cNvSpPr txBox="1"/>
          <p:nvPr/>
        </p:nvSpPr>
        <p:spPr>
          <a:xfrm>
            <a:off x="5868144" y="2348880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Машиностроение</a:t>
            </a:r>
            <a:endParaRPr lang="ru-RU" dirty="0"/>
          </a:p>
        </p:txBody>
      </p:sp>
      <p:sp>
        <p:nvSpPr>
          <p:cNvPr id="191" name="TextBox 190"/>
          <p:cNvSpPr txBox="1"/>
          <p:nvPr/>
        </p:nvSpPr>
        <p:spPr>
          <a:xfrm>
            <a:off x="5940152" y="29249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Химическая </a:t>
            </a:r>
            <a:endParaRPr lang="ru-RU" dirty="0"/>
          </a:p>
        </p:txBody>
      </p:sp>
      <p:sp>
        <p:nvSpPr>
          <p:cNvPr id="192" name="TextBox 191"/>
          <p:cNvSpPr txBox="1"/>
          <p:nvPr/>
        </p:nvSpPr>
        <p:spPr>
          <a:xfrm>
            <a:off x="5940152" y="342900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Пищевая</a:t>
            </a:r>
            <a:endParaRPr lang="ru-RU" dirty="0"/>
          </a:p>
        </p:txBody>
      </p:sp>
      <p:sp>
        <p:nvSpPr>
          <p:cNvPr id="193" name="TextBox 192"/>
          <p:cNvSpPr txBox="1"/>
          <p:nvPr/>
        </p:nvSpPr>
        <p:spPr>
          <a:xfrm>
            <a:off x="5940152" y="3933056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Лесная</a:t>
            </a:r>
            <a:endParaRPr lang="ru-RU" dirty="0"/>
          </a:p>
        </p:txBody>
      </p:sp>
      <p:sp>
        <p:nvSpPr>
          <p:cNvPr id="216" name="Овал 215"/>
          <p:cNvSpPr/>
          <p:nvPr/>
        </p:nvSpPr>
        <p:spPr>
          <a:xfrm>
            <a:off x="5436096" y="4437112"/>
            <a:ext cx="288032" cy="288032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7" name="TextBox 216"/>
          <p:cNvSpPr txBox="1"/>
          <p:nvPr/>
        </p:nvSpPr>
        <p:spPr>
          <a:xfrm>
            <a:off x="6012160" y="44371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Легкая</a:t>
            </a:r>
            <a:endParaRPr lang="ru-RU" dirty="0"/>
          </a:p>
        </p:txBody>
      </p:sp>
      <p:sp>
        <p:nvSpPr>
          <p:cNvPr id="219" name="Овал 218"/>
          <p:cNvSpPr/>
          <p:nvPr/>
        </p:nvSpPr>
        <p:spPr>
          <a:xfrm>
            <a:off x="5436096" y="4941168"/>
            <a:ext cx="288032" cy="288032"/>
          </a:xfrm>
          <a:prstGeom prst="ellipse">
            <a:avLst/>
          </a:prstGeom>
          <a:solidFill>
            <a:srgbClr val="FF9999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0" name="TextBox 219"/>
          <p:cNvSpPr txBox="1"/>
          <p:nvPr/>
        </p:nvSpPr>
        <p:spPr>
          <a:xfrm>
            <a:off x="5940152" y="494116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Цветная металлургия</a:t>
            </a:r>
            <a:endParaRPr lang="ru-RU" dirty="0"/>
          </a:p>
        </p:txBody>
      </p:sp>
      <p:grpSp>
        <p:nvGrpSpPr>
          <p:cNvPr id="226" name="Группа 225"/>
          <p:cNvGrpSpPr/>
          <p:nvPr/>
        </p:nvGrpSpPr>
        <p:grpSpPr>
          <a:xfrm>
            <a:off x="683568" y="1196752"/>
            <a:ext cx="4464496" cy="4995292"/>
            <a:chOff x="683568" y="1196752"/>
            <a:chExt cx="4464496" cy="4995292"/>
          </a:xfrm>
        </p:grpSpPr>
        <p:pic>
          <p:nvPicPr>
            <p:cNvPr id="168" name="Picture 3" descr="C:\Users\digital\Pictures\области.jpg"/>
            <p:cNvPicPr>
              <a:picLocks noChangeAspect="1" noChangeArrowheads="1"/>
            </p:cNvPicPr>
            <p:nvPr/>
          </p:nvPicPr>
          <p:blipFill>
            <a:blip r:embed="rId6" cstate="print"/>
            <a:srcRect t="1421" r="29126"/>
            <a:stretch>
              <a:fillRect/>
            </a:stretch>
          </p:blipFill>
          <p:spPr bwMode="auto">
            <a:xfrm>
              <a:off x="683568" y="1196752"/>
              <a:ext cx="4320480" cy="4995292"/>
            </a:xfrm>
            <a:prstGeom prst="rect">
              <a:avLst/>
            </a:prstGeom>
            <a:noFill/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aintStrokes/>
                      </a14:imgEffect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1720" y="1772816"/>
              <a:ext cx="216024" cy="282385"/>
            </a:xfrm>
            <a:prstGeom prst="rect">
              <a:avLst/>
            </a:prstGeom>
          </p:spPr>
        </p:pic>
        <p:pic>
          <p:nvPicPr>
            <p:cNvPr id="75" name="Рисунок 74"/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artisticPaintStrokes/>
                      </a14:imgEffect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5736" y="2420888"/>
              <a:ext cx="216024" cy="282385"/>
            </a:xfrm>
            <a:prstGeom prst="rect">
              <a:avLst/>
            </a:prstGeom>
          </p:spPr>
        </p:pic>
        <p:sp>
          <p:nvSpPr>
            <p:cNvPr id="126" name="TextBox 125"/>
            <p:cNvSpPr txBox="1"/>
            <p:nvPr/>
          </p:nvSpPr>
          <p:spPr>
            <a:xfrm>
              <a:off x="2267744" y="1700808"/>
              <a:ext cx="108012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 smtClean="0"/>
                <a:t>Выборг</a:t>
              </a:r>
              <a:endParaRPr lang="ru-RU" b="1" i="1" dirty="0"/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2843808" y="2564904"/>
              <a:ext cx="216024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 smtClean="0"/>
                <a:t>Санкт-Петербург</a:t>
              </a:r>
              <a:endParaRPr lang="ru-RU" b="1" i="1" dirty="0"/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2771800" y="3501008"/>
              <a:ext cx="172819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 smtClean="0"/>
                <a:t>Великий Новгород</a:t>
              </a:r>
              <a:endParaRPr lang="ru-RU" b="1" i="1" dirty="0"/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1115616" y="3645024"/>
              <a:ext cx="792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 smtClean="0"/>
                <a:t>Псков</a:t>
              </a:r>
              <a:endParaRPr lang="ru-RU" b="1" i="1" dirty="0"/>
            </a:p>
          </p:txBody>
        </p:sp>
        <p:grpSp>
          <p:nvGrpSpPr>
            <p:cNvPr id="177" name="Группа 176"/>
            <p:cNvGrpSpPr/>
            <p:nvPr/>
          </p:nvGrpSpPr>
          <p:grpSpPr>
            <a:xfrm>
              <a:off x="2339752" y="2636913"/>
              <a:ext cx="360040" cy="360040"/>
              <a:chOff x="2339752" y="2636913"/>
              <a:chExt cx="360040" cy="360040"/>
            </a:xfrm>
          </p:grpSpPr>
          <p:grpSp>
            <p:nvGrpSpPr>
              <p:cNvPr id="155" name="Группа 154"/>
              <p:cNvGrpSpPr/>
              <p:nvPr/>
            </p:nvGrpSpPr>
            <p:grpSpPr>
              <a:xfrm>
                <a:off x="2339752" y="2636913"/>
                <a:ext cx="360040" cy="360040"/>
                <a:chOff x="2411758" y="2708907"/>
                <a:chExt cx="288034" cy="288045"/>
              </a:xfrm>
            </p:grpSpPr>
            <p:grpSp>
              <p:nvGrpSpPr>
                <p:cNvPr id="71" name="Группа 70"/>
                <p:cNvGrpSpPr/>
                <p:nvPr/>
              </p:nvGrpSpPr>
              <p:grpSpPr>
                <a:xfrm>
                  <a:off x="2411758" y="2708907"/>
                  <a:ext cx="288034" cy="288045"/>
                  <a:chOff x="3044408" y="2980010"/>
                  <a:chExt cx="128587" cy="105894"/>
                </a:xfrm>
              </p:grpSpPr>
              <p:sp>
                <p:nvSpPr>
                  <p:cNvPr id="28" name="Овал 27"/>
                  <p:cNvSpPr/>
                  <p:nvPr/>
                </p:nvSpPr>
                <p:spPr>
                  <a:xfrm>
                    <a:off x="3044408" y="2980010"/>
                    <a:ext cx="128587" cy="105894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cxnSp>
                <p:nvCxnSpPr>
                  <p:cNvPr id="46" name="Прямая соединительная линия 45"/>
                  <p:cNvCxnSpPr>
                    <a:stCxn id="28" idx="2"/>
                    <a:endCxn id="28" idx="5"/>
                  </p:cNvCxnSpPr>
                  <p:nvPr/>
                </p:nvCxnSpPr>
                <p:spPr>
                  <a:xfrm rot="10800000" flipH="1" flipV="1">
                    <a:off x="3044408" y="3032961"/>
                    <a:ext cx="109755" cy="37439"/>
                  </a:xfrm>
                  <a:prstGeom prst="line">
                    <a:avLst/>
                  </a:prstGeom>
                  <a:ln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Прямая соединительная линия 54"/>
                  <p:cNvCxnSpPr>
                    <a:stCxn id="28" idx="1"/>
                    <a:endCxn id="28" idx="6"/>
                  </p:cNvCxnSpPr>
                  <p:nvPr/>
                </p:nvCxnSpPr>
                <p:spPr>
                  <a:xfrm rot="16200000" flipH="1">
                    <a:off x="3099397" y="2959363"/>
                    <a:ext cx="37439" cy="109755"/>
                  </a:xfrm>
                  <a:prstGeom prst="line">
                    <a:avLst/>
                  </a:prstGeom>
                  <a:ln w="952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54" name="Прямая соединительная линия 153"/>
                <p:cNvCxnSpPr>
                  <a:stCxn id="28" idx="2"/>
                  <a:endCxn id="28" idx="6"/>
                </p:cNvCxnSpPr>
                <p:nvPr/>
              </p:nvCxnSpPr>
              <p:spPr>
                <a:xfrm rot="10800000" flipH="1">
                  <a:off x="2411758" y="2852930"/>
                  <a:ext cx="288034" cy="0"/>
                </a:xfrm>
                <a:prstGeom prst="line">
                  <a:avLst/>
                </a:prstGeom>
                <a:ln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74" name="Прямая соединительная линия 173"/>
              <p:cNvCxnSpPr>
                <a:stCxn id="28" idx="7"/>
                <a:endCxn id="28" idx="2"/>
              </p:cNvCxnSpPr>
              <p:nvPr/>
            </p:nvCxnSpPr>
            <p:spPr>
              <a:xfrm rot="16200000" flipH="1" flipV="1">
                <a:off x="2429762" y="2599629"/>
                <a:ext cx="127293" cy="30731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" name="Прямая соединительная линия 175"/>
              <p:cNvCxnSpPr>
                <a:stCxn id="28" idx="6"/>
                <a:endCxn id="28" idx="3"/>
              </p:cNvCxnSpPr>
              <p:nvPr/>
            </p:nvCxnSpPr>
            <p:spPr>
              <a:xfrm flipH="1">
                <a:off x="2392479" y="2816933"/>
                <a:ext cx="307313" cy="1272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1" name="Группа 200"/>
            <p:cNvGrpSpPr/>
            <p:nvPr/>
          </p:nvGrpSpPr>
          <p:grpSpPr>
            <a:xfrm>
              <a:off x="2555776" y="2276872"/>
              <a:ext cx="535366" cy="504056"/>
              <a:chOff x="5692818" y="4509120"/>
              <a:chExt cx="865722" cy="727125"/>
            </a:xfrm>
          </p:grpSpPr>
          <p:grpSp>
            <p:nvGrpSpPr>
              <p:cNvPr id="200" name="Группа 199"/>
              <p:cNvGrpSpPr/>
              <p:nvPr/>
            </p:nvGrpSpPr>
            <p:grpSpPr>
              <a:xfrm>
                <a:off x="5724128" y="4509120"/>
                <a:ext cx="720080" cy="720080"/>
                <a:chOff x="7020272" y="4365104"/>
                <a:chExt cx="720080" cy="720080"/>
              </a:xfrm>
            </p:grpSpPr>
            <p:sp>
              <p:nvSpPr>
                <p:cNvPr id="199" name="Овал 198"/>
                <p:cNvSpPr/>
                <p:nvPr/>
              </p:nvSpPr>
              <p:spPr>
                <a:xfrm>
                  <a:off x="7020272" y="4365104"/>
                  <a:ext cx="720080" cy="72008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98" name="Пирог 197"/>
                <p:cNvSpPr/>
                <p:nvPr/>
              </p:nvSpPr>
              <p:spPr>
                <a:xfrm>
                  <a:off x="7020272" y="4365104"/>
                  <a:ext cx="720080" cy="720080"/>
                </a:xfrm>
                <a:prstGeom prst="pi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197" name="Хорда 196"/>
              <p:cNvSpPr/>
              <p:nvPr/>
            </p:nvSpPr>
            <p:spPr>
              <a:xfrm rot="12326832" flipH="1" flipV="1">
                <a:off x="5692818" y="4516165"/>
                <a:ext cx="865722" cy="720080"/>
              </a:xfrm>
              <a:prstGeom prst="chord">
                <a:avLst>
                  <a:gd name="adj1" fmla="val 4047163"/>
                  <a:gd name="adj2" fmla="val 14512283"/>
                </a:avLst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10" name="Группа 209"/>
            <p:cNvGrpSpPr/>
            <p:nvPr/>
          </p:nvGrpSpPr>
          <p:grpSpPr>
            <a:xfrm>
              <a:off x="1043608" y="3933056"/>
              <a:ext cx="432048" cy="360040"/>
              <a:chOff x="5940152" y="5013176"/>
              <a:chExt cx="535366" cy="504056"/>
            </a:xfrm>
          </p:grpSpPr>
          <p:sp>
            <p:nvSpPr>
              <p:cNvPr id="209" name="Овал 208"/>
              <p:cNvSpPr/>
              <p:nvPr/>
            </p:nvSpPr>
            <p:spPr>
              <a:xfrm>
                <a:off x="5940152" y="5013176"/>
                <a:ext cx="504056" cy="504056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4" name="Хорда 203"/>
              <p:cNvSpPr/>
              <p:nvPr/>
            </p:nvSpPr>
            <p:spPr>
              <a:xfrm rot="12326832" flipH="1" flipV="1">
                <a:off x="5940152" y="5018060"/>
                <a:ext cx="535366" cy="499172"/>
              </a:xfrm>
              <a:prstGeom prst="chord">
                <a:avLst>
                  <a:gd name="adj1" fmla="val 4047163"/>
                  <a:gd name="adj2" fmla="val 14512283"/>
                </a:avLst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12" name="Группа 211"/>
            <p:cNvGrpSpPr/>
            <p:nvPr/>
          </p:nvGrpSpPr>
          <p:grpSpPr>
            <a:xfrm>
              <a:off x="2411760" y="3645024"/>
              <a:ext cx="432048" cy="360040"/>
              <a:chOff x="5868144" y="5157192"/>
              <a:chExt cx="445300" cy="504056"/>
            </a:xfrm>
          </p:grpSpPr>
          <p:grpSp>
            <p:nvGrpSpPr>
              <p:cNvPr id="203" name="Группа 199"/>
              <p:cNvGrpSpPr/>
              <p:nvPr/>
            </p:nvGrpSpPr>
            <p:grpSpPr>
              <a:xfrm>
                <a:off x="5868144" y="5157192"/>
                <a:ext cx="445300" cy="499172"/>
                <a:chOff x="7020272" y="4365104"/>
                <a:chExt cx="720080" cy="720080"/>
              </a:xfrm>
            </p:grpSpPr>
            <p:sp>
              <p:nvSpPr>
                <p:cNvPr id="205" name="Овал 204"/>
                <p:cNvSpPr/>
                <p:nvPr/>
              </p:nvSpPr>
              <p:spPr>
                <a:xfrm>
                  <a:off x="7020272" y="4365104"/>
                  <a:ext cx="720080" cy="720080"/>
                </a:xfrm>
                <a:prstGeom prst="ellipse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06" name="Пирог 205"/>
                <p:cNvSpPr/>
                <p:nvPr/>
              </p:nvSpPr>
              <p:spPr>
                <a:xfrm>
                  <a:off x="7020272" y="4365104"/>
                  <a:ext cx="720080" cy="720080"/>
                </a:xfrm>
                <a:prstGeom prst="pi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11" name="Хорда 210"/>
              <p:cNvSpPr/>
              <p:nvPr/>
            </p:nvSpPr>
            <p:spPr>
              <a:xfrm>
                <a:off x="5868144" y="5157192"/>
                <a:ext cx="360040" cy="504056"/>
              </a:xfrm>
              <a:prstGeom prst="chord">
                <a:avLst>
                  <a:gd name="adj1" fmla="val 3717784"/>
                  <a:gd name="adj2" fmla="val 16200000"/>
                </a:avLst>
              </a:prstGeom>
              <a:solidFill>
                <a:srgbClr val="92D050"/>
              </a:solidFill>
              <a:ln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15" name="Группа 214"/>
            <p:cNvGrpSpPr/>
            <p:nvPr/>
          </p:nvGrpSpPr>
          <p:grpSpPr>
            <a:xfrm>
              <a:off x="1763688" y="1844824"/>
              <a:ext cx="360040" cy="360040"/>
              <a:chOff x="5796136" y="5229200"/>
              <a:chExt cx="360040" cy="360040"/>
            </a:xfrm>
          </p:grpSpPr>
          <p:sp>
            <p:nvSpPr>
              <p:cNvPr id="213" name="Овал 212"/>
              <p:cNvSpPr/>
              <p:nvPr/>
            </p:nvSpPr>
            <p:spPr>
              <a:xfrm>
                <a:off x="5796136" y="5229200"/>
                <a:ext cx="360040" cy="360040"/>
              </a:xfrm>
              <a:prstGeom prst="ellipse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4" name="Хорда 213"/>
              <p:cNvSpPr/>
              <p:nvPr/>
            </p:nvSpPr>
            <p:spPr>
              <a:xfrm>
                <a:off x="5796136" y="5229200"/>
                <a:ext cx="216024" cy="360040"/>
              </a:xfrm>
              <a:prstGeom prst="chord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22" name="Группа 221"/>
            <p:cNvGrpSpPr/>
            <p:nvPr/>
          </p:nvGrpSpPr>
          <p:grpSpPr>
            <a:xfrm>
              <a:off x="3203848" y="2924944"/>
              <a:ext cx="360040" cy="360040"/>
              <a:chOff x="5868144" y="5733256"/>
              <a:chExt cx="360040" cy="360040"/>
            </a:xfrm>
          </p:grpSpPr>
          <p:sp>
            <p:nvSpPr>
              <p:cNvPr id="218" name="Овал 217"/>
              <p:cNvSpPr/>
              <p:nvPr/>
            </p:nvSpPr>
            <p:spPr>
              <a:xfrm>
                <a:off x="5868144" y="5733256"/>
                <a:ext cx="360040" cy="360040"/>
              </a:xfrm>
              <a:prstGeom prst="ellipse">
                <a:avLst/>
              </a:prstGeom>
              <a:solidFill>
                <a:srgbClr val="FF9999"/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1" name="Хорда 220"/>
              <p:cNvSpPr/>
              <p:nvPr/>
            </p:nvSpPr>
            <p:spPr>
              <a:xfrm>
                <a:off x="5868144" y="5733256"/>
                <a:ext cx="288032" cy="360040"/>
              </a:xfrm>
              <a:prstGeom prst="chord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23" name="TextBox 222"/>
            <p:cNvSpPr txBox="1"/>
            <p:nvPr/>
          </p:nvSpPr>
          <p:spPr>
            <a:xfrm>
              <a:off x="3419872" y="2852936"/>
              <a:ext cx="172819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i="1" dirty="0" smtClean="0"/>
                <a:t>Бокситогорск</a:t>
              </a:r>
              <a:endParaRPr lang="ru-RU" b="1" i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67544" y="260648"/>
            <a:ext cx="8136904" cy="93610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Тест по теме «Северо-Западный район»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196753"/>
            <a:ext cx="8646278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1.С какими из перечисленных стран граничит Северо-Западный район?</a:t>
            </a:r>
          </a:p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           А. Польша и Финляндия                   Б.Латвия и Финляндия</a:t>
            </a:r>
          </a:p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           В.Эстония и Швеция                           Г.Литва и Словакия</a:t>
            </a:r>
          </a:p>
          <a:p>
            <a:pPr marL="457200" indent="-457200"/>
            <a:endParaRPr lang="ru-RU" sz="2000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2204865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2.В состав Северо-Западного района экономического района входит…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А.Тверская область                            Б.Псковская область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В.Смоленская область                      Г.Ярославская область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3212976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3.Что является главной чертой географического положения района?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А.Положение в пределах Русской равнины  Б.Приморское положение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В.Бывшее столичное положение                      В.Окраинное положение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4221088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4.Какая часть населения проживает в Северо-Западном районе?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А.5,6%                                                       Б.10,5%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В.8,5%                                                    Г.12,4%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1520" y="5229200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5.Северо-Западный экономический район специализируется на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А.Черной металлургии                      Б.Химической промышленности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В.Электроэнергетике                          Г.АПК</a:t>
            </a:r>
          </a:p>
        </p:txBody>
      </p:sp>
      <p:sp>
        <p:nvSpPr>
          <p:cNvPr id="8" name="Умножение 7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3851920" y="6309320"/>
            <a:ext cx="1512168" cy="36004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Проверка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2" name="Нашивка 11">
            <a:hlinkClick r:id="rId4" action="ppaction://hlinksldjump"/>
          </p:cNvPr>
          <p:cNvSpPr/>
          <p:nvPr/>
        </p:nvSpPr>
        <p:spPr bwMode="auto">
          <a:xfrm rot="10800000">
            <a:off x="8316416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908720"/>
            <a:ext cx="8646278" cy="13234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1.С какими из перечисленных стран граничит Северо-Западный район?</a:t>
            </a:r>
          </a:p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           А. Польша и Финляндия                   </a:t>
            </a:r>
            <a:r>
              <a:rPr lang="ru-RU" sz="2000" dirty="0" smtClean="0">
                <a:solidFill>
                  <a:srgbClr val="FF0000"/>
                </a:solidFill>
              </a:rPr>
              <a:t>Б.Латвия и Финляндия</a:t>
            </a:r>
          </a:p>
          <a:p>
            <a:pPr marL="457200" indent="-457200"/>
            <a:r>
              <a:rPr lang="ru-RU" sz="2000" dirty="0" smtClean="0">
                <a:solidFill>
                  <a:schemeClr val="tx1"/>
                </a:solidFill>
              </a:rPr>
              <a:t>           В.Эстония и Швеция                           Г.Литва и Словакия</a:t>
            </a:r>
          </a:p>
          <a:p>
            <a:pPr marL="457200" indent="-457200"/>
            <a:endParaRPr lang="ru-RU" sz="2000" dirty="0" smtClean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988840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2.В состав Северо-Западного района экономического района входит…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А.Тверская область                            </a:t>
            </a:r>
            <a:r>
              <a:rPr lang="ru-RU" sz="2000" dirty="0" smtClean="0">
                <a:solidFill>
                  <a:srgbClr val="FF0000"/>
                </a:solidFill>
              </a:rPr>
              <a:t>Б.Псковская область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В.Смоленская область                      Г.Ярославская область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1520" y="2996952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3.Что является главной чертой географического положения района?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А.Положение в пределах Русской равнины  </a:t>
            </a:r>
            <a:r>
              <a:rPr lang="ru-RU" sz="2000" dirty="0" smtClean="0">
                <a:solidFill>
                  <a:srgbClr val="FF0000"/>
                </a:solidFill>
              </a:rPr>
              <a:t>Б.Приморское положение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В.Бывшее столичное положение                      В.Окраинное положение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1520" y="4005064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4.Какая часть населения проживает в Северо-Западном районе?</a:t>
            </a:r>
          </a:p>
          <a:p>
            <a:pPr marL="342900" indent="-342900"/>
            <a:r>
              <a:rPr lang="ru-RU" sz="2000" dirty="0" smtClean="0">
                <a:solidFill>
                  <a:srgbClr val="FF0000"/>
                </a:solidFill>
              </a:rPr>
              <a:t>           А.5,6%                                                       </a:t>
            </a:r>
            <a:r>
              <a:rPr lang="ru-RU" sz="2000" dirty="0" smtClean="0">
                <a:solidFill>
                  <a:schemeClr val="tx1"/>
                </a:solidFill>
              </a:rPr>
              <a:t>Б.10,5%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В.8,5%                                                       Г.12,4%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5013176"/>
            <a:ext cx="864627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5.Северо-Западный экономический район специализируется на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А.Черной металлургии                      </a:t>
            </a:r>
            <a:r>
              <a:rPr lang="ru-RU" sz="2000" dirty="0" smtClean="0">
                <a:solidFill>
                  <a:srgbClr val="FF0000"/>
                </a:solidFill>
              </a:rPr>
              <a:t>Б.Химической промышленности</a:t>
            </a:r>
          </a:p>
          <a:p>
            <a:pPr marL="342900" indent="-342900"/>
            <a:r>
              <a:rPr lang="ru-RU" sz="2000" dirty="0" smtClean="0">
                <a:solidFill>
                  <a:schemeClr val="tx1"/>
                </a:solidFill>
              </a:rPr>
              <a:t>           В.Электроэнергетике                         Г.АПК</a:t>
            </a:r>
          </a:p>
        </p:txBody>
      </p:sp>
      <p:sp>
        <p:nvSpPr>
          <p:cNvPr id="13" name="Умножение 12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Нашивка 15">
            <a:hlinkClick r:id="rId3" action="ppaction://hlinksldjump"/>
          </p:cNvPr>
          <p:cNvSpPr/>
          <p:nvPr/>
        </p:nvSpPr>
        <p:spPr bwMode="auto">
          <a:xfrm rot="10800000">
            <a:off x="8388424" y="63093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79208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Вопросы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11560" y="134076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1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1340768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Какие субъекты РФ входят в состав Северо-Западного экономического района?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11560" y="242088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2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234888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Какие отрасли являются отраслями специализации </a:t>
            </a:r>
            <a:r>
              <a:rPr lang="ru-RU" sz="2400" dirty="0" err="1" smtClean="0">
                <a:solidFill>
                  <a:schemeClr val="tx1"/>
                </a:solidFill>
              </a:rPr>
              <a:t>Северо-Запада</a:t>
            </a:r>
            <a:r>
              <a:rPr lang="ru-RU" sz="2400" dirty="0" smtClean="0">
                <a:solidFill>
                  <a:schemeClr val="tx1"/>
                </a:solidFill>
              </a:rPr>
              <a:t>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11560" y="3429000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3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331640" y="342900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Какая АЭС расположена на территории Северо-Западного экономического района?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31640" y="450912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Какая отрасль промышленности впервые появилась в Северо-Западном районе?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11560" y="4509120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4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331640" y="5589240"/>
            <a:ext cx="6912768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Назовите главную черту географического положения Северо-Западного района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611560" y="5661248"/>
            <a:ext cx="648072" cy="576064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5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5" name="Нашивка 14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Умножение 15">
            <a:hlinkClick r:id="" action="ppaction://hlinkshowjump?jump=endshow"/>
          </p:cNvPr>
          <p:cNvSpPr/>
          <p:nvPr/>
        </p:nvSpPr>
        <p:spPr bwMode="auto">
          <a:xfrm>
            <a:off x="25152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31640" y="234888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Машиностроение, химическая, пищевая, цветная металлургия, лесная 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331640" y="1340768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Ленинградская область, Псковская область, Новгородская область, Санкт-Петербург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31640" y="450912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Алюминиевая промышленность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331640" y="342900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Ленинградская АЭС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331640" y="5589240"/>
            <a:ext cx="6912768" cy="7200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Приморское положение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5536" y="548680"/>
            <a:ext cx="8352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Задание 1.</a:t>
            </a:r>
            <a:r>
              <a:rPr lang="ru-RU" sz="2400" dirty="0" smtClean="0"/>
              <a:t> По данным таблицы  построить столбчатую диаграмму  «Отраслевая структура промышленности  Северо-Западного района»</a:t>
            </a:r>
          </a:p>
          <a:p>
            <a:endParaRPr lang="ru-RU" sz="2400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971600" y="1916832"/>
          <a:ext cx="7200801" cy="3766594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4608512"/>
                <a:gridCol w="2592289"/>
              </a:tblGrid>
              <a:tr h="65763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Отрасль промышленности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Доля в промышленной </a:t>
                      </a:r>
                      <a:r>
                        <a:rPr lang="ru-RU" dirty="0" err="1" smtClean="0">
                          <a:solidFill>
                            <a:schemeClr val="tx1"/>
                          </a:solidFill>
                        </a:rPr>
                        <a:t>продукции,%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014774">
                <a:tc>
                  <a:txBody>
                    <a:bodyPr/>
                    <a:lstStyle/>
                    <a:p>
                      <a:r>
                        <a:rPr lang="ru-RU" dirty="0" smtClean="0"/>
                        <a:t>Электроэнергетика</a:t>
                      </a:r>
                    </a:p>
                    <a:p>
                      <a:r>
                        <a:rPr lang="ru-RU" dirty="0" smtClean="0"/>
                        <a:t>Топливная</a:t>
                      </a:r>
                    </a:p>
                    <a:p>
                      <a:r>
                        <a:rPr lang="ru-RU" dirty="0" smtClean="0"/>
                        <a:t>Черная металлургия</a:t>
                      </a:r>
                    </a:p>
                    <a:p>
                      <a:r>
                        <a:rPr lang="ru-RU" dirty="0" smtClean="0"/>
                        <a:t>Цветная металлургия</a:t>
                      </a:r>
                    </a:p>
                    <a:p>
                      <a:r>
                        <a:rPr lang="ru-RU" dirty="0" smtClean="0"/>
                        <a:t>Химическая промышленность</a:t>
                      </a:r>
                    </a:p>
                    <a:p>
                      <a:r>
                        <a:rPr lang="ru-RU" dirty="0" smtClean="0"/>
                        <a:t>Машиностроение</a:t>
                      </a:r>
                    </a:p>
                    <a:p>
                      <a:r>
                        <a:rPr lang="ru-RU" dirty="0" smtClean="0"/>
                        <a:t>Лесная промышленность</a:t>
                      </a:r>
                    </a:p>
                    <a:p>
                      <a:r>
                        <a:rPr lang="ru-RU" dirty="0" smtClean="0"/>
                        <a:t>Промышленность строительных материалов</a:t>
                      </a:r>
                    </a:p>
                    <a:p>
                      <a:r>
                        <a:rPr lang="ru-RU" dirty="0" smtClean="0"/>
                        <a:t>Легкая промышленность</a:t>
                      </a:r>
                    </a:p>
                    <a:p>
                      <a:r>
                        <a:rPr lang="ru-RU" dirty="0" smtClean="0"/>
                        <a:t>Пищевая промышленность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0" dirty="0" smtClean="0"/>
                        <a:t>4,4</a:t>
                      </a:r>
                    </a:p>
                    <a:p>
                      <a:pPr algn="ctr"/>
                      <a:r>
                        <a:rPr lang="ru-RU" i="0" dirty="0" smtClean="0"/>
                        <a:t>2,5</a:t>
                      </a:r>
                    </a:p>
                    <a:p>
                      <a:pPr algn="ctr"/>
                      <a:r>
                        <a:rPr lang="ru-RU" i="0" dirty="0" smtClean="0"/>
                        <a:t>1,0</a:t>
                      </a:r>
                    </a:p>
                    <a:p>
                      <a:pPr algn="ctr"/>
                      <a:r>
                        <a:rPr lang="ru-RU" i="0" dirty="0" smtClean="0"/>
                        <a:t>1,5</a:t>
                      </a:r>
                    </a:p>
                    <a:p>
                      <a:pPr algn="ctr"/>
                      <a:r>
                        <a:rPr lang="ru-RU" i="0" dirty="0" smtClean="0"/>
                        <a:t>4,3</a:t>
                      </a:r>
                    </a:p>
                    <a:p>
                      <a:pPr algn="ctr"/>
                      <a:r>
                        <a:rPr lang="ru-RU" i="0" dirty="0" smtClean="0"/>
                        <a:t>7,4</a:t>
                      </a:r>
                    </a:p>
                    <a:p>
                      <a:pPr algn="ctr"/>
                      <a:r>
                        <a:rPr lang="ru-RU" i="0" dirty="0" smtClean="0"/>
                        <a:t>7,1</a:t>
                      </a:r>
                    </a:p>
                    <a:p>
                      <a:pPr algn="ctr"/>
                      <a:r>
                        <a:rPr lang="ru-RU" i="0" dirty="0" smtClean="0"/>
                        <a:t>4,7</a:t>
                      </a:r>
                    </a:p>
                    <a:p>
                      <a:pPr algn="ctr"/>
                      <a:r>
                        <a:rPr lang="ru-RU" i="0" dirty="0" smtClean="0"/>
                        <a:t>4,9</a:t>
                      </a:r>
                    </a:p>
                    <a:p>
                      <a:pPr algn="ctr"/>
                      <a:r>
                        <a:rPr lang="ru-RU" i="0" dirty="0" smtClean="0"/>
                        <a:t>5,0</a:t>
                      </a:r>
                    </a:p>
                    <a:p>
                      <a:pPr algn="ctr"/>
                      <a:endParaRPr lang="ru-RU" i="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Скругленный прямоугольник 8">
            <a:hlinkClick r:id="rId3" action="ppaction://hlinksldjump"/>
          </p:cNvPr>
          <p:cNvSpPr/>
          <p:nvPr/>
        </p:nvSpPr>
        <p:spPr>
          <a:xfrm>
            <a:off x="6372200" y="6021288"/>
            <a:ext cx="1728192" cy="36004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175"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Образец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Нашивка 5">
            <a:hlinkClick r:id="rId4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Умножение 9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2" name="Скругленный прямоугольник 11">
            <a:hlinkClick r:id="rId5" action="ppaction://hlinksldjump"/>
          </p:cNvPr>
          <p:cNvSpPr/>
          <p:nvPr/>
        </p:nvSpPr>
        <p:spPr>
          <a:xfrm>
            <a:off x="262778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>
            <a:hlinkClick r:id="rId6" action="ppaction://hlinksldjump"/>
          </p:cNvPr>
          <p:cNvSpPr/>
          <p:nvPr/>
        </p:nvSpPr>
        <p:spPr>
          <a:xfrm>
            <a:off x="334786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>
            <a:hlinkClick r:id="rId7" action="ppaction://hlinksldjump"/>
          </p:cNvPr>
          <p:cNvSpPr/>
          <p:nvPr/>
        </p:nvSpPr>
        <p:spPr>
          <a:xfrm>
            <a:off x="406794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>
            <a:hlinkClick r:id="rId8" action="ppaction://hlinksldjump"/>
          </p:cNvPr>
          <p:cNvSpPr/>
          <p:nvPr/>
        </p:nvSpPr>
        <p:spPr>
          <a:xfrm>
            <a:off x="190770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Образец к 1 заданию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3" name="Диаграмма 2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Нашивка 4">
            <a:hlinkClick r:id="rId4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Нашивка 4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406794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478802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>
            <a:hlinkClick r:id="rId6" action="ppaction://hlinksldjump"/>
          </p:cNvPr>
          <p:cNvSpPr/>
          <p:nvPr/>
        </p:nvSpPr>
        <p:spPr>
          <a:xfrm>
            <a:off x="334786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>
            <a:hlinkClick r:id="rId7" action="ppaction://hlinksldjump"/>
          </p:cNvPr>
          <p:cNvSpPr/>
          <p:nvPr/>
        </p:nvSpPr>
        <p:spPr>
          <a:xfrm>
            <a:off x="190770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484520"/>
              </p:ext>
            </p:extLst>
          </p:nvPr>
        </p:nvGraphicFramePr>
        <p:xfrm>
          <a:off x="411980" y="476671"/>
          <a:ext cx="8286808" cy="5468274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31628"/>
                <a:gridCol w="6192688"/>
                <a:gridCol w="720080"/>
                <a:gridCol w="742412"/>
              </a:tblGrid>
              <a:tr h="495509">
                <a:tc gridSpan="2"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Задание2.  </a:t>
                      </a:r>
                      <a:r>
                        <a:rPr lang="ru-RU" sz="24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Выберите верные утверждения</a:t>
                      </a:r>
                      <a:r>
                        <a:rPr lang="ru-RU" sz="2400" dirty="0" smtClean="0"/>
                        <a:t>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Да</a:t>
                      </a:r>
                      <a:endParaRPr lang="ru-RU" sz="2000" b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Нет</a:t>
                      </a:r>
                      <a:r>
                        <a:rPr lang="ru-RU" sz="2000" dirty="0" smtClean="0"/>
                        <a:t> </a:t>
                      </a:r>
                      <a:endParaRPr lang="ru-RU" sz="20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aseline="0" dirty="0" smtClean="0"/>
                        <a:t>Северо-Западный -</a:t>
                      </a:r>
                      <a:r>
                        <a:rPr lang="ru-RU" sz="2000" dirty="0" smtClean="0"/>
                        <a:t> самый маленький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экономический</a:t>
                      </a:r>
                      <a:r>
                        <a:rPr lang="ru-RU" sz="2000" baseline="0" dirty="0" smtClean="0"/>
                        <a:t> район России.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Плотность</a:t>
                      </a:r>
                      <a:r>
                        <a:rPr lang="ru-RU" sz="2000" baseline="0" dirty="0" smtClean="0"/>
                        <a:t> населения Северо-Западного района одна из самых низких в России.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/>
                        <a:t>Отличительная</a:t>
                      </a:r>
                      <a:r>
                        <a:rPr lang="ru-RU" sz="2000" baseline="0" dirty="0" smtClean="0"/>
                        <a:t> черта </a:t>
                      </a:r>
                      <a:r>
                        <a:rPr lang="ru-RU" sz="2000" baseline="0" dirty="0" err="1" smtClean="0"/>
                        <a:t>Северо-Запада</a:t>
                      </a:r>
                      <a:r>
                        <a:rPr lang="ru-RU" sz="2000" baseline="0" dirty="0" smtClean="0"/>
                        <a:t> –выгодное положение по отношению к торговым путям.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/>
                        <a:t>Санкт-Петербург</a:t>
                      </a:r>
                      <a:r>
                        <a:rPr lang="ru-RU" sz="2000" baseline="0" dirty="0" smtClean="0"/>
                        <a:t> –центр алюминиевой промышленности.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Развиты все виды транспорта.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ru-RU" sz="2000" dirty="0" smtClean="0"/>
                        <a:t>Обеспеченность транспортной сетью</a:t>
                      </a:r>
                      <a:r>
                        <a:rPr lang="ru-RU" sz="2000" baseline="0" dirty="0" smtClean="0"/>
                        <a:t> одна из самых высоких</a:t>
                      </a:r>
                      <a:r>
                        <a:rPr lang="ru-RU" sz="2000" dirty="0" smtClean="0"/>
                        <a:t> в стране. </a:t>
                      </a:r>
                      <a:endParaRPr lang="ru-RU" sz="20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Район обеспечен высококвалифицированными  ресурсами.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710395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Машиностроение</a:t>
                      </a:r>
                      <a:r>
                        <a:rPr lang="ru-RU" sz="2000" baseline="0" dirty="0" smtClean="0"/>
                        <a:t>, химическая, легкая и пищевая промышленность –отрасли специализации.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Овал 10"/>
          <p:cNvSpPr/>
          <p:nvPr/>
        </p:nvSpPr>
        <p:spPr>
          <a:xfrm>
            <a:off x="7452320" y="112474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100392" y="112474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452320" y="184482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100392" y="184482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452320" y="256490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8100392" y="256490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452320" y="328498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172400" y="328498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452320" y="400506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172400" y="400506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452320" y="472514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8172400" y="472514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452320" y="544522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8172400" y="544522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4E0E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Нашивка 4">
            <a:hlinkClick r:id="rId3" action="ppaction://hlinksldjump"/>
          </p:cNvPr>
          <p:cNvSpPr/>
          <p:nvPr/>
        </p:nvSpPr>
        <p:spPr bwMode="auto">
          <a:xfrm rot="10800000">
            <a:off x="8388424" y="6381328"/>
            <a:ext cx="576064" cy="305792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406794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478802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>
            <a:hlinkClick r:id="rId6" action="ppaction://hlinksldjump"/>
          </p:cNvPr>
          <p:cNvSpPr/>
          <p:nvPr/>
        </p:nvSpPr>
        <p:spPr>
          <a:xfrm>
            <a:off x="262778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>
            <a:hlinkClick r:id="rId7" action="ppaction://hlinksldjump"/>
          </p:cNvPr>
          <p:cNvSpPr/>
          <p:nvPr/>
        </p:nvSpPr>
        <p:spPr>
          <a:xfrm>
            <a:off x="190770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260648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Вариант 3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Определите по описанию  субъект федерации, входящий в состав Северо-Западного экономического района.</a:t>
            </a:r>
            <a:endParaRPr lang="ru-RU" sz="2400" b="1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997664"/>
              </p:ext>
            </p:extLst>
          </p:nvPr>
        </p:nvGraphicFramePr>
        <p:xfrm>
          <a:off x="437496" y="3284983"/>
          <a:ext cx="4782576" cy="1981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057712"/>
                <a:gridCol w="1724864"/>
              </a:tblGrid>
              <a:tr h="3909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Субъекты федерации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Ответ 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Псковская область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Нижегородская область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Ленинградская область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Санкт-Петербург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Скругленный прямоугольник 12"/>
          <p:cNvSpPr/>
          <p:nvPr/>
        </p:nvSpPr>
        <p:spPr>
          <a:xfrm>
            <a:off x="7156822" y="3262692"/>
            <a:ext cx="1584176" cy="3600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libri" pitchFamily="34" charset="0"/>
                <a:cs typeface="Calibri" pitchFamily="34" charset="0"/>
              </a:rPr>
              <a:t>Проверка</a:t>
            </a:r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987824" y="1052736"/>
            <a:ext cx="432048" cy="396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libri" pitchFamily="34" charset="0"/>
                <a:cs typeface="Calibri" pitchFamily="34" charset="0"/>
              </a:rPr>
              <a:t>1</a:t>
            </a:r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07904" y="1052736"/>
            <a:ext cx="432048" cy="396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libri" pitchFamily="34" charset="0"/>
                <a:cs typeface="Calibri" pitchFamily="34" charset="0"/>
              </a:rPr>
              <a:t>2</a:t>
            </a:r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427984" y="1052736"/>
            <a:ext cx="432048" cy="396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libri" pitchFamily="34" charset="0"/>
                <a:cs typeface="Calibri" pitchFamily="34" charset="0"/>
              </a:rPr>
              <a:t>3</a:t>
            </a:r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148064" y="1052736"/>
            <a:ext cx="432048" cy="396000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Calibri" pitchFamily="34" charset="0"/>
                <a:cs typeface="Calibri" pitchFamily="34" charset="0"/>
              </a:rPr>
              <a:t>4</a:t>
            </a:r>
            <a:endParaRPr lang="ru-RU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1484784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251520" y="1484784"/>
            <a:ext cx="8568952" cy="16312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1.Второй по численности населения город страны, крупнейший транспортный узел района, важнейший международный морской порт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  <p:sp>
        <p:nvSpPr>
          <p:cNvPr id="22" name="TextBox 21"/>
          <p:cNvSpPr txBox="1"/>
          <p:nvPr/>
        </p:nvSpPr>
        <p:spPr>
          <a:xfrm>
            <a:off x="251520" y="1484784"/>
            <a:ext cx="8568952" cy="16312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2.После распада СССР эта область оказалась пограничной и приобрела сразу трех зарубежных соседей. Здесь самая большая в стране естественная убыль населения.</a:t>
            </a:r>
          </a:p>
          <a:p>
            <a:r>
              <a:rPr lang="ru-RU" sz="2000" dirty="0" smtClean="0"/>
              <a:t>Областной центр расположен на р.Великой и известен с 903 года. Он лидирует по концентрации памятников старины на единицу  площади</a:t>
            </a:r>
            <a:endParaRPr lang="ru-RU" sz="2000" dirty="0"/>
          </a:p>
        </p:txBody>
      </p:sp>
      <p:sp>
        <p:nvSpPr>
          <p:cNvPr id="23" name="TextBox 22"/>
          <p:cNvSpPr txBox="1"/>
          <p:nvPr/>
        </p:nvSpPr>
        <p:spPr>
          <a:xfrm>
            <a:off x="251520" y="1484784"/>
            <a:ext cx="8568952" cy="16312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3.Область занимает приморское положение. Здесь добывают горючие сланцы, есть месторождения бокситов и фосфоритов. Область тесно связана со своим крупнейшим городом. В области проживают малые финно-угорские  народы-вепсы и </a:t>
            </a:r>
            <a:r>
              <a:rPr lang="ru-RU" sz="2000" dirty="0" err="1" smtClean="0"/>
              <a:t>ижорцы</a:t>
            </a:r>
            <a:r>
              <a:rPr lang="ru-RU" sz="2000" dirty="0" smtClean="0"/>
              <a:t>. Область известна своими архитектурно-парковыми ансамблями на весь мир.</a:t>
            </a:r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51520" y="1484784"/>
            <a:ext cx="8568952" cy="16312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4.Областной центр – старейший город России, столица средневековой феодальной  республики, расположен на р.Волхов. Здесь производят азотные и комплексные удобрения. Здесь родился известный географ и путешественник Н.Н. Миклухо-Маклай.</a:t>
            </a: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997664"/>
              </p:ext>
            </p:extLst>
          </p:nvPr>
        </p:nvGraphicFramePr>
        <p:xfrm>
          <a:off x="3491880" y="3284984"/>
          <a:ext cx="1768990" cy="1981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1768990"/>
              </a:tblGrid>
              <a:tr h="3909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Ответ 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2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4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3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09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1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548680"/>
            <a:ext cx="85689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Задание 4 </a:t>
            </a:r>
            <a:r>
              <a:rPr lang="ru-RU" sz="2400" dirty="0" smtClean="0"/>
              <a:t>Имена каких известных людей России связаны с </a:t>
            </a:r>
            <a:r>
              <a:rPr lang="ru-RU" sz="2400" dirty="0" err="1" smtClean="0"/>
              <a:t>Северо-Западом</a:t>
            </a:r>
            <a:r>
              <a:rPr lang="ru-RU" sz="2400" dirty="0" smtClean="0"/>
              <a:t>? Составьте таблицу , в которую занесите:</a:t>
            </a:r>
          </a:p>
          <a:p>
            <a:r>
              <a:rPr lang="ru-RU" sz="2400" dirty="0" smtClean="0"/>
              <a:t>а/имена и фамилии этих людей</a:t>
            </a:r>
          </a:p>
          <a:p>
            <a:r>
              <a:rPr lang="ru-RU" sz="2400" dirty="0" smtClean="0"/>
              <a:t>б/годы их жизни</a:t>
            </a:r>
          </a:p>
          <a:p>
            <a:r>
              <a:rPr lang="ru-RU" sz="2400" dirty="0" smtClean="0"/>
              <a:t>в/место проживания</a:t>
            </a:r>
          </a:p>
          <a:p>
            <a:r>
              <a:rPr lang="ru-RU" sz="2400" dirty="0" smtClean="0"/>
              <a:t>г/кем они являлись /ученый, поэт, изобретатель и др./</a:t>
            </a:r>
          </a:p>
          <a:p>
            <a:r>
              <a:rPr lang="ru-RU" sz="2400" dirty="0" err="1" smtClean="0"/>
              <a:t>д</a:t>
            </a:r>
            <a:r>
              <a:rPr lang="ru-RU" sz="2400" dirty="0" smtClean="0"/>
              <a:t>/чем прославились /их заслуги перед Россией/</a:t>
            </a:r>
          </a:p>
          <a:p>
            <a:r>
              <a:rPr lang="ru-RU" sz="2400" dirty="0" smtClean="0"/>
              <a:t>При заполнении таблицы можно пользоваться ресурсами интернет</a:t>
            </a:r>
            <a:endParaRPr lang="ru-RU" sz="2400" dirty="0"/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6372200" y="6021288"/>
            <a:ext cx="1944216" cy="360040"/>
          </a:xfrm>
          <a:prstGeom prst="roundRect">
            <a:avLst/>
          </a:prstGeom>
          <a:noFill/>
          <a:ln w="3175">
            <a:solidFill>
              <a:srgbClr val="C000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Образец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190770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262778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>
            <a:hlinkClick r:id="rId6" action="ppaction://hlinksldjump"/>
          </p:cNvPr>
          <p:cNvSpPr/>
          <p:nvPr/>
        </p:nvSpPr>
        <p:spPr>
          <a:xfrm>
            <a:off x="478802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>
            <a:hlinkClick r:id="rId7" action="ppaction://hlinksldjump"/>
          </p:cNvPr>
          <p:cNvSpPr/>
          <p:nvPr/>
        </p:nvSpPr>
        <p:spPr>
          <a:xfrm>
            <a:off x="334786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Нашивка 9">
            <a:hlinkClick r:id="rId8" action="ppaction://hlinksldjump"/>
          </p:cNvPr>
          <p:cNvSpPr/>
          <p:nvPr/>
        </p:nvSpPr>
        <p:spPr bwMode="auto">
          <a:xfrm rot="10800000">
            <a:off x="8460432" y="6309320"/>
            <a:ext cx="504056" cy="377800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Образец к 4 заданию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51520" y="1397000"/>
          <a:ext cx="8640963" cy="4768304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1728192"/>
                <a:gridCol w="1368152"/>
                <a:gridCol w="1944216"/>
                <a:gridCol w="1584176"/>
                <a:gridCol w="2016227"/>
              </a:tblGrid>
              <a:tr h="131889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Имена и фамилии знаменитых людей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Годы жизни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Место проживания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Область деятельности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Заслуги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449411">
                <a:tc>
                  <a:txBody>
                    <a:bodyPr/>
                    <a:lstStyle/>
                    <a:p>
                      <a:r>
                        <a:rPr lang="ru-RU" dirty="0" smtClean="0"/>
                        <a:t>Пушкин</a:t>
                      </a:r>
                      <a:r>
                        <a:rPr lang="ru-RU" baseline="0" dirty="0" smtClean="0"/>
                        <a:t> А.С.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Ушаков Ф.Ф.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Пржевальский Н.М.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1799-1837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1745-1817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1839-1888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г.Санкт-Петербург</a:t>
                      </a:r>
                    </a:p>
                    <a:p>
                      <a:r>
                        <a:rPr lang="ru-RU" dirty="0" smtClean="0"/>
                        <a:t>Михайловское</a:t>
                      </a:r>
                      <a:r>
                        <a:rPr lang="ru-RU" baseline="0" dirty="0" smtClean="0"/>
                        <a:t> </a:t>
                      </a:r>
                    </a:p>
                    <a:p>
                      <a:r>
                        <a:rPr lang="ru-RU" baseline="0" dirty="0" smtClean="0"/>
                        <a:t>Псковская область</a:t>
                      </a:r>
                    </a:p>
                    <a:p>
                      <a:r>
                        <a:rPr lang="ru-RU" baseline="0" dirty="0" smtClean="0"/>
                        <a:t>г.Санкт-Петербург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г.Санкт-Петербург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Военное</a:t>
                      </a:r>
                      <a:r>
                        <a:rPr lang="ru-RU" baseline="0" dirty="0" smtClean="0"/>
                        <a:t> дело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География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Великий русский поэт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Адмирал, участник русско-турецкой войны</a:t>
                      </a:r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Исследователь</a:t>
                      </a:r>
                      <a:r>
                        <a:rPr lang="ru-RU" baseline="0" dirty="0" smtClean="0"/>
                        <a:t> Центральной Азии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064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Задание 5</a:t>
            </a:r>
            <a:r>
              <a:rPr lang="ru-RU" sz="2400" dirty="0" smtClean="0"/>
              <a:t> Используя строчки из стихов, фрагменты литературных произведений, метафоры составьте кластер «Санкт-Петербург в жизни россиянина»</a:t>
            </a:r>
            <a:endParaRPr lang="ru-RU" sz="2400" dirty="0"/>
          </a:p>
        </p:txBody>
      </p:sp>
      <p:grpSp>
        <p:nvGrpSpPr>
          <p:cNvPr id="48" name="Группа 47"/>
          <p:cNvGrpSpPr/>
          <p:nvPr/>
        </p:nvGrpSpPr>
        <p:grpSpPr>
          <a:xfrm>
            <a:off x="971600" y="1772816"/>
            <a:ext cx="7200800" cy="4320480"/>
            <a:chOff x="971600" y="2348880"/>
            <a:chExt cx="7200800" cy="417646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971600" y="2348880"/>
              <a:ext cx="7200800" cy="4176464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3347864" y="4064213"/>
              <a:ext cx="2520280" cy="596638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 smtClean="0">
                  <a:solidFill>
                    <a:schemeClr val="tx1"/>
                  </a:solidFill>
                </a:rPr>
                <a:t>Санкт-Петербург</a:t>
              </a:r>
              <a:endParaRPr lang="ru-RU" b="1" dirty="0">
                <a:solidFill>
                  <a:schemeClr val="tx1"/>
                </a:solidFill>
              </a:endParaRPr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1403648" y="2796358"/>
              <a:ext cx="1728192" cy="52205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«Окно в Европу»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9" name="Скругленный прямоугольник 8"/>
            <p:cNvSpPr/>
            <p:nvPr/>
          </p:nvSpPr>
          <p:spPr>
            <a:xfrm>
              <a:off x="3779912" y="2796358"/>
              <a:ext cx="1728192" cy="52205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Петра творенье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0" name="Скругленный прямоугольник 9"/>
            <p:cNvSpPr/>
            <p:nvPr/>
          </p:nvSpPr>
          <p:spPr>
            <a:xfrm>
              <a:off x="6012160" y="2796358"/>
              <a:ext cx="1728192" cy="52205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Северная Пальмира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1403648" y="5555808"/>
              <a:ext cx="1728192" cy="820377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Музей под открытым небом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707904" y="5589240"/>
              <a:ext cx="1728192" cy="7920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Город над Вольной Невой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3" name="Скругленный прямоугольник 12"/>
            <p:cNvSpPr/>
            <p:nvPr/>
          </p:nvSpPr>
          <p:spPr>
            <a:xfrm>
              <a:off x="1187624" y="4138793"/>
              <a:ext cx="1728192" cy="52205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Невский проспект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4" name="Скругленный прямоугольник 13"/>
            <p:cNvSpPr/>
            <p:nvPr/>
          </p:nvSpPr>
          <p:spPr>
            <a:xfrm>
              <a:off x="6300192" y="4221088"/>
              <a:ext cx="1728192" cy="52205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Блокада Ленинграда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6012160" y="5555808"/>
              <a:ext cx="1728192" cy="820377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Культурная столица России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Прямая со стрелкой 22"/>
            <p:cNvCxnSpPr>
              <a:stCxn id="7" idx="7"/>
            </p:cNvCxnSpPr>
            <p:nvPr/>
          </p:nvCxnSpPr>
          <p:spPr>
            <a:xfrm flipV="1">
              <a:off x="5499057" y="3356992"/>
              <a:ext cx="1305191" cy="7945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>
              <a:stCxn id="7" idx="1"/>
            </p:cNvCxnSpPr>
            <p:nvPr/>
          </p:nvCxnSpPr>
          <p:spPr>
            <a:xfrm flipH="1" flipV="1">
              <a:off x="2195736" y="3356992"/>
              <a:ext cx="1521215" cy="79459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>
              <a:stCxn id="7" idx="2"/>
              <a:endCxn id="13" idx="3"/>
            </p:cNvCxnSpPr>
            <p:nvPr/>
          </p:nvCxnSpPr>
          <p:spPr>
            <a:xfrm flipH="1">
              <a:off x="2915816" y="4362532"/>
              <a:ext cx="432048" cy="3729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 стрелкой 28"/>
            <p:cNvCxnSpPr>
              <a:stCxn id="7" idx="6"/>
            </p:cNvCxnSpPr>
            <p:nvPr/>
          </p:nvCxnSpPr>
          <p:spPr>
            <a:xfrm>
              <a:off x="5868144" y="4362532"/>
              <a:ext cx="36004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Прямая со стрелкой 30"/>
            <p:cNvCxnSpPr/>
            <p:nvPr/>
          </p:nvCxnSpPr>
          <p:spPr>
            <a:xfrm flipH="1">
              <a:off x="2339752" y="4660851"/>
              <a:ext cx="1584176" cy="820377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Прямая со стрелкой 34"/>
            <p:cNvCxnSpPr/>
            <p:nvPr/>
          </p:nvCxnSpPr>
          <p:spPr>
            <a:xfrm>
              <a:off x="5364088" y="4660851"/>
              <a:ext cx="1440160" cy="85638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/>
            <p:nvPr/>
          </p:nvCxnSpPr>
          <p:spPr>
            <a:xfrm flipV="1">
              <a:off x="4499992" y="3356992"/>
              <a:ext cx="0" cy="648072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>
              <a:stCxn id="7" idx="4"/>
            </p:cNvCxnSpPr>
            <p:nvPr/>
          </p:nvCxnSpPr>
          <p:spPr>
            <a:xfrm flipH="1">
              <a:off x="4572000" y="4660851"/>
              <a:ext cx="36004" cy="85638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Прямоугольник 48"/>
          <p:cNvSpPr/>
          <p:nvPr/>
        </p:nvSpPr>
        <p:spPr>
          <a:xfrm>
            <a:off x="6732240" y="1268760"/>
            <a:ext cx="1440160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BC240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Образец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4" name="Умножение 23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6" name="Нашивка 25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8" name="Скругленный прямоугольник 27">
            <a:hlinkClick r:id="rId4" action="ppaction://hlinksldjump"/>
          </p:cNvPr>
          <p:cNvSpPr/>
          <p:nvPr/>
        </p:nvSpPr>
        <p:spPr>
          <a:xfrm>
            <a:off x="262778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0" name="Скругленный прямоугольник 29">
            <a:hlinkClick r:id="rId5" action="ppaction://hlinksldjump"/>
          </p:cNvPr>
          <p:cNvSpPr/>
          <p:nvPr/>
        </p:nvSpPr>
        <p:spPr>
          <a:xfrm>
            <a:off x="334786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2" name="Скругленный прямоугольник 31">
            <a:hlinkClick r:id="rId6" action="ppaction://hlinksldjump"/>
          </p:cNvPr>
          <p:cNvSpPr/>
          <p:nvPr/>
        </p:nvSpPr>
        <p:spPr>
          <a:xfrm>
            <a:off x="406794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3" name="Скругленный прямоугольник 32">
            <a:hlinkClick r:id="rId7" action="ppaction://hlinksldjump"/>
          </p:cNvPr>
          <p:cNvSpPr/>
          <p:nvPr/>
        </p:nvSpPr>
        <p:spPr>
          <a:xfrm>
            <a:off x="1907704" y="6093296"/>
            <a:ext cx="504056" cy="504056"/>
          </a:xfrm>
          <a:prstGeom prst="roundRect">
            <a:avLst/>
          </a:prstGeom>
          <a:noFill/>
          <a:ln w="31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Вопросы ГИА и ЕГЭ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3528" y="1268760"/>
            <a:ext cx="8496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А1.В состав Северо-Западного экономического района входит…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772816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А.Тверская область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1772816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В.Смоленская область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2276872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Б.Псковская область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76056" y="2276872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Г.Ярославская область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2852936"/>
            <a:ext cx="8820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А2.С какими из перечисленных стран граничит Северо-Западный район?</a:t>
            </a:r>
            <a:endParaRPr lang="ru-RU" sz="20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71600" y="3356992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А.Белоруссия и Финляндия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76056" y="3356992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В.Латвия и Норвегия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3861048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Б.Эстония и Швеция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76056" y="3861048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Г.Литва и Словакия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528" y="4509120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А3.Какая часть населения России проживает в Северо-Западном районе?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971600" y="4941168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А.5%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76056" y="4941168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В.10,5%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71600" y="5445224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Б.8,5%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76056" y="5445224"/>
            <a:ext cx="3168352" cy="43204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Г.12,4%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31640" y="6093296"/>
            <a:ext cx="1728192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Ответы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364088" y="6093296"/>
            <a:ext cx="1368152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1-Б; 2-А; 3-А</a:t>
            </a:r>
            <a:endParaRPr lang="ru-RU" dirty="0"/>
          </a:p>
        </p:txBody>
      </p:sp>
      <p:sp>
        <p:nvSpPr>
          <p:cNvPr id="20" name="Умножение 19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Нашивка 22">
            <a:hlinkClick r:id="rId3" action="ppaction://hlinksldjump"/>
          </p:cNvPr>
          <p:cNvSpPr/>
          <p:nvPr/>
        </p:nvSpPr>
        <p:spPr bwMode="auto">
          <a:xfrm>
            <a:off x="8316416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В1. К берегам какого залива имеет выход Ленинградская область?</a:t>
            </a:r>
            <a:endParaRPr lang="ru-RU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971600" y="836712"/>
            <a:ext cx="1872208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836712"/>
            <a:ext cx="216024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Финский залив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1340768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В2. Используя данные таблицы, определите среднюю плотность населения в Псковской области. Ответ запишите цифрами.</a:t>
            </a:r>
          </a:p>
          <a:p>
            <a:endParaRPr lang="ru-RU" sz="20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47664" y="2060848"/>
          <a:ext cx="6000327" cy="1280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0109"/>
                <a:gridCol w="2000109"/>
                <a:gridCol w="2000109"/>
              </a:tblGrid>
              <a:tr h="822949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Регион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Площадь территории , тыс.км²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Численность населения, тыс.чел.</a:t>
                      </a:r>
                      <a:endParaRPr lang="ru-RU" dirty="0"/>
                    </a:p>
                  </a:txBody>
                  <a:tcPr/>
                </a:tc>
              </a:tr>
              <a:tr h="329179">
                <a:tc>
                  <a:txBody>
                    <a:bodyPr/>
                    <a:lstStyle/>
                    <a:p>
                      <a:r>
                        <a:rPr lang="ru-RU" dirty="0" smtClean="0"/>
                        <a:t>Псковская область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   55,399 </a:t>
                      </a:r>
                      <a:r>
                        <a:rPr lang="ru-RU" dirty="0" err="1" smtClean="0"/>
                        <a:t>тыс</a:t>
                      </a:r>
                      <a:r>
                        <a:rPr lang="ru-RU" dirty="0" smtClean="0"/>
                        <a:t> км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673,5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71600" y="3501008"/>
            <a:ext cx="1800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572000" y="3501008"/>
            <a:ext cx="187220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dirty="0" smtClean="0"/>
              <a:t>12 </a:t>
            </a:r>
            <a:r>
              <a:rPr lang="ru-RU" dirty="0" err="1" smtClean="0"/>
              <a:t>чел.на</a:t>
            </a:r>
            <a:r>
              <a:rPr lang="ru-RU" dirty="0" smtClean="0"/>
              <a:t> 1 км²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23528" y="4005064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В3. Расположите перечисленные города Северо-Западного района в порядке увеличения численности их населения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683568" y="4653136"/>
            <a:ext cx="50405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А) Псков                             В)Выборг</a:t>
            </a:r>
          </a:p>
          <a:p>
            <a:r>
              <a:rPr lang="ru-RU" sz="2000" dirty="0" smtClean="0"/>
              <a:t>Б)Великие Луки                Г)Нижний Новгород</a:t>
            </a:r>
          </a:p>
          <a:p>
            <a:endParaRPr lang="ru-RU" sz="2000" dirty="0"/>
          </a:p>
        </p:txBody>
      </p:sp>
      <p:sp>
        <p:nvSpPr>
          <p:cNvPr id="20" name="TextBox 19"/>
          <p:cNvSpPr txBox="1"/>
          <p:nvPr/>
        </p:nvSpPr>
        <p:spPr>
          <a:xfrm>
            <a:off x="971600" y="5589240"/>
            <a:ext cx="1800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4572000" y="5589240"/>
            <a:ext cx="1872208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В.Б,Г,А</a:t>
            </a:r>
            <a:endParaRPr lang="ru-RU" dirty="0"/>
          </a:p>
        </p:txBody>
      </p:sp>
      <p:sp>
        <p:nvSpPr>
          <p:cNvPr id="22" name="Умножение 21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Нашивка 23">
            <a:hlinkClick r:id="rId3" action="ppaction://hlinksldjump"/>
          </p:cNvPr>
          <p:cNvSpPr/>
          <p:nvPr/>
        </p:nvSpPr>
        <p:spPr bwMode="auto">
          <a:xfrm>
            <a:off x="8388424" y="6381328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множение 1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Нашивка 2">
            <a:hlinkClick r:id="rId3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476672"/>
            <a:ext cx="82809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С1. Какие факторы способствуют развитию в пределах Северо-Западного района туристско-рекреационного комплекса? Укажите не менее двух факторов.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1556792"/>
            <a:ext cx="1800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971600" y="1556792"/>
            <a:ext cx="7200800" cy="163121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1.Многочисленные памятники истории и культуры в Великом Новгороде, Пскове, Санкт-Петербурге и городах Санкт-Петербургской агломерации.</a:t>
            </a:r>
          </a:p>
          <a:p>
            <a:r>
              <a:rPr lang="ru-RU" sz="2000" dirty="0" smtClean="0"/>
              <a:t>2.Хорошо развитая инфраструктура района.</a:t>
            </a:r>
          </a:p>
          <a:p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395536" y="3429000"/>
            <a:ext cx="80648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С2.Чем обусловлено размещение алюминиевого завода в городе Волхов Ленинградской области?  Укажите не </a:t>
            </a:r>
            <a:r>
              <a:rPr lang="ru-RU" sz="2000" smtClean="0"/>
              <a:t>менее двух факторов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971600" y="4221088"/>
            <a:ext cx="1800200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971600" y="4221088"/>
            <a:ext cx="7200800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1.Наличие ГЭС, поскольку производство металлического алюминия- энергоемкое производство.</a:t>
            </a:r>
          </a:p>
          <a:p>
            <a:r>
              <a:rPr lang="ru-RU" sz="2000" dirty="0" smtClean="0"/>
              <a:t>2.Наличие бокситов  /Тихвин/ и глиноземных заводов в г. Пикалево и г.Бокситогорске.</a:t>
            </a:r>
            <a:endParaRPr lang="ru-RU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88840"/>
            <a:ext cx="5271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C:\Documents and Settings\User\Мои документы\Мои рисунки\иконки\ico_ani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74" y="2740317"/>
            <a:ext cx="5259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C:\Documents and Settings\User\Мои документы\Мои рисунки\иконки\ico_dia.png"/>
          <p:cNvPicPr>
            <a:picLocks noChangeAspect="1" noChangeArrowheads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2" y="3429000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2" y="4149081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41" y="4941169"/>
            <a:ext cx="52744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C:\Documents and Settings\User\Мои документы\Мои рисунки\иконки\Рисунок4.png"/>
          <p:cNvPicPr>
            <a:picLocks noChangeAspect="1" noChangeArrowheads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30" y="5589240"/>
            <a:ext cx="529755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527445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966799" y="12687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Карта 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966798" y="1973582"/>
            <a:ext cx="4109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Иллюстрация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99343" y="2740317"/>
            <a:ext cx="2022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Видео, флэш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971599" y="3429000"/>
            <a:ext cx="20498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Диаграмма 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999343" y="415509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Текст 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966798" y="4941169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Таблица 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966798" y="5589240"/>
            <a:ext cx="2885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Интернет ресурсы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 bwMode="auto">
          <a:xfrm>
            <a:off x="4572000" y="1271985"/>
            <a:ext cx="3096344" cy="461665"/>
          </a:xfrm>
          <a:prstGeom prst="round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Скрытая информация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83065" y="191741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Далее  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283065" y="26623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Назад  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5283065" y="341324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Выход  </a:t>
            </a:r>
            <a:endParaRPr lang="ru-RU" dirty="0"/>
          </a:p>
        </p:txBody>
      </p:sp>
      <p:sp>
        <p:nvSpPr>
          <p:cNvPr id="22" name="Умножение 21"/>
          <p:cNvSpPr/>
          <p:nvPr/>
        </p:nvSpPr>
        <p:spPr bwMode="auto">
          <a:xfrm>
            <a:off x="4572000" y="3284984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3" name="Нашивка 22"/>
          <p:cNvSpPr/>
          <p:nvPr/>
        </p:nvSpPr>
        <p:spPr bwMode="auto">
          <a:xfrm rot="10800000">
            <a:off x="4572000" y="270892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4" name="Нашивка 23"/>
          <p:cNvSpPr/>
          <p:nvPr/>
        </p:nvSpPr>
        <p:spPr bwMode="auto">
          <a:xfrm>
            <a:off x="4644008" y="1988840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83568" y="260648"/>
            <a:ext cx="7848872" cy="86409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Навигация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Умножение 25"/>
          <p:cNvSpPr/>
          <p:nvPr/>
        </p:nvSpPr>
        <p:spPr bwMode="auto">
          <a:xfrm>
            <a:off x="0" y="6309320"/>
            <a:ext cx="662880" cy="548680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7" name="Нашивка 26">
            <a:hlinkClick r:id="rId11" action="ppaction://hlinksldjump"/>
          </p:cNvPr>
          <p:cNvSpPr/>
          <p:nvPr/>
        </p:nvSpPr>
        <p:spPr bwMode="auto">
          <a:xfrm rot="10800000">
            <a:off x="8460432" y="6381327"/>
            <a:ext cx="504056" cy="305793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9161</TotalTime>
  <Words>2382</Words>
  <Application>Microsoft Office PowerPoint</Application>
  <PresentationFormat>Экран (4:3)</PresentationFormat>
  <Paragraphs>543</Paragraphs>
  <Slides>40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Кириченко</dc:creator>
  <cp:lastModifiedBy>user</cp:lastModifiedBy>
  <cp:revision>947</cp:revision>
  <dcterms:created xsi:type="dcterms:W3CDTF">2011-08-09T04:13:09Z</dcterms:created>
  <dcterms:modified xsi:type="dcterms:W3CDTF">2015-02-10T12:56:14Z</dcterms:modified>
</cp:coreProperties>
</file>