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  <p:sldId id="260" r:id="rId3"/>
    <p:sldId id="261" r:id="rId4"/>
    <p:sldId id="262" r:id="rId5"/>
    <p:sldId id="263" r:id="rId6"/>
    <p:sldId id="266" r:id="rId7"/>
    <p:sldId id="267" r:id="rId8"/>
    <p:sldId id="268" r:id="rId9"/>
    <p:sldId id="269" r:id="rId10"/>
    <p:sldId id="270" r:id="rId11"/>
    <p:sldId id="272" r:id="rId12"/>
    <p:sldId id="276" r:id="rId13"/>
    <p:sldId id="275" r:id="rId14"/>
    <p:sldId id="278" r:id="rId15"/>
    <p:sldId id="277" r:id="rId16"/>
    <p:sldId id="273" r:id="rId17"/>
    <p:sldId id="271" r:id="rId18"/>
    <p:sldId id="283" r:id="rId19"/>
    <p:sldId id="284" r:id="rId20"/>
    <p:sldId id="280" r:id="rId21"/>
    <p:sldId id="285" r:id="rId22"/>
    <p:sldId id="286" r:id="rId23"/>
    <p:sldId id="281" r:id="rId24"/>
    <p:sldId id="279" r:id="rId25"/>
    <p:sldId id="282" r:id="rId26"/>
    <p:sldId id="287" r:id="rId27"/>
    <p:sldId id="288" r:id="rId28"/>
    <p:sldId id="289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1" autoAdjust="0"/>
    <p:restoredTop sz="94660"/>
  </p:normalViewPr>
  <p:slideViewPr>
    <p:cSldViewPr>
      <p:cViewPr>
        <p:scale>
          <a:sx n="50" d="100"/>
          <a:sy n="50" d="100"/>
        </p:scale>
        <p:origin x="-3096" y="-15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ru-RU" altLang="en-US"/>
              <a:t>Образец заголовка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 altLang="en-US"/>
              <a:t>Образец подзаголовка</a:t>
            </a:r>
          </a:p>
        </p:txBody>
      </p:sp>
      <p:sp>
        <p:nvSpPr>
          <p:cNvPr id="5734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78EC200F-CD35-4302-8C24-16EC73E97BC2}" type="datetimeFigureOut">
              <a:rPr lang="ru-RU"/>
              <a:pPr/>
              <a:t>01.02.2012</a:t>
            </a:fld>
            <a:endParaRPr lang="ru-RU" altLang="en-US"/>
          </a:p>
        </p:txBody>
      </p:sp>
      <p:sp>
        <p:nvSpPr>
          <p:cNvPr id="5734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1B863FE-78B6-4943-A548-EC7E3B06C458}" type="slidenum">
              <a:rPr lang="ru-RU" altLang="en-US"/>
              <a:pPr/>
              <a:t>‹#›</a:t>
            </a:fld>
            <a:endParaRPr lang="ru-RU" altLang="en-US"/>
          </a:p>
        </p:txBody>
      </p:sp>
      <p:sp>
        <p:nvSpPr>
          <p:cNvPr id="57351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7352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888B4BB-B75C-4F55-9F8B-AD6B793814CB}" type="datetimeFigureOut">
              <a:rPr lang="ru-RU"/>
              <a:pPr/>
              <a:t>01.02.2012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C49C95-497A-4546-B4B7-6E62016FCAC1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9BA85C-8349-42C0-9B5A-EBE97F0C388C}" type="datetimeFigureOut">
              <a:rPr lang="ru-RU"/>
              <a:pPr/>
              <a:t>01.02.2012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B0A7CB-9693-4254-9C46-1BBDF0C7B37F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ECB6D9-FFEA-4AD8-B9A3-6433044EA177}" type="datetimeFigureOut">
              <a:rPr lang="ru-RU"/>
              <a:pPr/>
              <a:t>01.02.2012</a:t>
            </a:fld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A92399-2E6D-4C20-A3BD-086323205EEE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0CBFD2-3A14-4C2F-8FE3-71835C6DBA8C}" type="datetimeFigureOut">
              <a:rPr lang="ru-RU"/>
              <a:pPr/>
              <a:t>01.02.2012</a:t>
            </a:fld>
            <a:endParaRPr lang="ru-RU" alt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AB4C15-DABC-4AC6-9EA4-E505FB062B9D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B782AD-409B-46F7-8B55-DDC30B8732E1}" type="datetimeFigureOut">
              <a:rPr lang="ru-RU"/>
              <a:pPr/>
              <a:t>01.02.2012</a:t>
            </a:fld>
            <a:endParaRPr lang="ru-RU" alt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498D99-5609-43C8-B6B5-6D86700FC382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7F9681F-CE53-4320-848D-C6F0717646F7}" type="datetimeFigureOut">
              <a:rPr lang="ru-RU"/>
              <a:pPr/>
              <a:t>01.02.2012</a:t>
            </a:fld>
            <a:endParaRPr lang="ru-RU" alt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92DFB0-7928-482C-8966-CFBBC2DFA721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7A0D16-F933-4759-9D50-F73C7A35F10F}" type="datetimeFigureOut">
              <a:rPr lang="ru-RU"/>
              <a:pPr/>
              <a:t>01.02.2012</a:t>
            </a:fld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D8FD12-E28F-4F8A-BC67-7474E57552C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7E7774-452E-44B5-A3F6-CE6347CBACFB}" type="datetimeFigureOut">
              <a:rPr lang="ru-RU"/>
              <a:pPr/>
              <a:t>01.02.2012</a:t>
            </a:fld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4F8EA-FAC7-40D8-9BF5-323EDA2CBB1A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B1D2138-67EF-4FFA-A7DE-CCB38EE22EB3}" type="datetimeFigureOut">
              <a:rPr lang="ru-RU"/>
              <a:pPr/>
              <a:t>01.02.2012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37B8A5-4D30-4321-B36A-717829C6C3A7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DAD9FA-4D03-4E47-B878-C1F5514B4515}" type="datetimeFigureOut">
              <a:rPr lang="ru-RU"/>
              <a:pPr/>
              <a:t>01.02.2012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755D5-6DD6-4691-9B20-2DA5AE63EC2A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fld id="{1F2E1223-A649-4A8F-81C2-FA2F3567BFD5}" type="datetimeFigureOut">
              <a:rPr lang="ru-RU"/>
              <a:pPr/>
              <a:t>01.02.2012</a:t>
            </a:fld>
            <a:endParaRPr lang="ru-RU" altLang="en-US"/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endParaRPr lang="ru-RU" altLang="en-US"/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fld id="{F61F4025-FB2E-4FAD-BD6C-A5D5400C1B74}" type="slidenum">
              <a:rPr lang="ru-RU" altLang="en-US"/>
              <a:pPr/>
              <a:t>‹#›</a:t>
            </a:fld>
            <a:endParaRPr lang="ru-RU" altLang="en-US"/>
          </a:p>
        </p:txBody>
      </p:sp>
      <p:sp>
        <p:nvSpPr>
          <p:cNvPr id="56327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6328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mappery.com/maps/South-America-Globe-Map.mediumthumb.gif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rlds.ru/photo/panama_260720100127_4.jpg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upload.wikimedia.org/wikipedia/commons/d/d3/Vi%C3%B1eta_del_mapa_de_Waldseem%C3%BCller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upload.wikimedia.org/wikipedia/commons/7/72/Humboldt-Bonpland_Chimborazo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www.alpklubspb.ru/persona/vavilov-1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Картинка 40 из 840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9512" y="1385392"/>
            <a:ext cx="5472608" cy="54726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50825" y="115888"/>
            <a:ext cx="8893175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6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Южная Америка</a:t>
            </a:r>
            <a:endParaRPr lang="ru-RU" sz="6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sp>
        <p:nvSpPr>
          <p:cNvPr id="17412" name="TextBox 8"/>
          <p:cNvSpPr txBox="1">
            <a:spLocks noChangeArrowheads="1"/>
          </p:cNvSpPr>
          <p:nvPr/>
        </p:nvSpPr>
        <p:spPr bwMode="auto">
          <a:xfrm>
            <a:off x="3563938" y="6308725"/>
            <a:ext cx="15128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/>
              <a:t>2011 г.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43663" y="3789363"/>
            <a:ext cx="2160587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Mistral" pitchFamily="66" charset="0"/>
              </a:rPr>
              <a:t>7 класс</a:t>
            </a:r>
            <a:endParaRPr lang="ru-RU" sz="3200" b="1" dirty="0">
              <a:solidFill>
                <a:schemeClr val="accent6">
                  <a:lumMod val="50000"/>
                </a:schemeClr>
              </a:solidFill>
              <a:latin typeface="Mistral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2349500"/>
          </a:xfrm>
        </p:spPr>
        <p:txBody>
          <a:bodyPr anchor="ctr"/>
          <a:lstStyle/>
          <a:p>
            <a:r>
              <a:rPr lang="ru-RU" sz="2900"/>
              <a:t/>
            </a:r>
            <a:br>
              <a:rPr lang="ru-RU" sz="2900"/>
            </a:br>
            <a:r>
              <a:rPr lang="ru-RU" sz="2900"/>
              <a:t/>
            </a:r>
            <a:br>
              <a:rPr lang="ru-RU" sz="2900"/>
            </a:br>
            <a:r>
              <a:rPr lang="ru-RU" sz="2900"/>
              <a:t/>
            </a:r>
            <a:br>
              <a:rPr lang="ru-RU" sz="2900"/>
            </a:br>
            <a:r>
              <a:rPr lang="ru-RU">
                <a:solidFill>
                  <a:schemeClr val="accent2"/>
                </a:solidFill>
                <a:latin typeface="Times New Roman" pitchFamily="18" charset="0"/>
              </a:rPr>
              <a:t>САМАЯ ДЛИННАЯ В МИРЕ ГОРНАЯ ЦЕПЬ: </a:t>
            </a:r>
            <a:br>
              <a:rPr lang="ru-RU">
                <a:solidFill>
                  <a:schemeClr val="accent2"/>
                </a:solidFill>
                <a:latin typeface="Times New Roman" pitchFamily="18" charset="0"/>
              </a:rPr>
            </a:br>
            <a:r>
              <a:rPr lang="ru-RU" sz="2900">
                <a:latin typeface="Times New Roman" pitchFamily="18" charset="0"/>
              </a:rPr>
              <a:t>    Анды на западе Южной Америки, 9000 км  </a:t>
            </a:r>
            <a:br>
              <a:rPr lang="ru-RU" sz="2900">
                <a:latin typeface="Times New Roman" pitchFamily="18" charset="0"/>
              </a:rPr>
            </a:br>
            <a:r>
              <a:rPr lang="ru-RU" sz="3800"/>
              <a:t/>
            </a:r>
            <a:br>
              <a:rPr lang="ru-RU" sz="3800"/>
            </a:br>
            <a:endParaRPr lang="ru-RU" sz="3800"/>
          </a:p>
        </p:txBody>
      </p:sp>
      <p:sp>
        <p:nvSpPr>
          <p:cNvPr id="21506" name="Rectangle 5"/>
          <p:cNvSpPr>
            <a:spLocks noChangeArrowheads="1"/>
          </p:cNvSpPr>
          <p:nvPr/>
        </p:nvSpPr>
        <p:spPr bwMode="auto">
          <a:xfrm>
            <a:off x="1835150" y="1268413"/>
            <a:ext cx="6286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sz="4000">
              <a:solidFill>
                <a:schemeClr val="tx2"/>
              </a:solidFill>
            </a:endParaRPr>
          </a:p>
        </p:txBody>
      </p:sp>
      <p:pic>
        <p:nvPicPr>
          <p:cNvPr id="5" name="Рисунок 4" descr="1_128678688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571500"/>
            <a:ext cx="10125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Andes-mountains-Mendoza-Argentin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475913" cy="766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1301749938_post-54069-123877122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714375"/>
            <a:ext cx="10440988" cy="783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2349500"/>
          </a:xfrm>
        </p:spPr>
        <p:txBody>
          <a:bodyPr anchor="ctr"/>
          <a:lstStyle/>
          <a:p>
            <a:r>
              <a:rPr lang="ru-RU" sz="2900">
                <a:solidFill>
                  <a:schemeClr val="accent2"/>
                </a:solidFill>
                <a:latin typeface="Times New Roman" pitchFamily="18" charset="0"/>
              </a:rPr>
              <a:t>САМОЕ БОЛЬШОЕ ВЫСОКОГОРНОЕ ОЗЕРО: </a:t>
            </a:r>
            <a:br>
              <a:rPr lang="ru-RU" sz="2900">
                <a:solidFill>
                  <a:schemeClr val="accent2"/>
                </a:solidFill>
                <a:latin typeface="Times New Roman" pitchFamily="18" charset="0"/>
              </a:rPr>
            </a:br>
            <a:r>
              <a:rPr lang="ru-RU" sz="2900">
                <a:latin typeface="Times New Roman" pitchFamily="18" charset="0"/>
              </a:rPr>
              <a:t>Титикака, Перу -Боливия, 8 248 кв. км </a:t>
            </a:r>
            <a:br>
              <a:rPr lang="ru-RU" sz="2900">
                <a:latin typeface="Times New Roman" pitchFamily="18" charset="0"/>
              </a:rPr>
            </a:br>
            <a:r>
              <a:rPr lang="ru-RU" sz="2900">
                <a:latin typeface="Times New Roman" pitchFamily="18" charset="0"/>
              </a:rPr>
              <a:t>(3 200 кв. миль) </a:t>
            </a:r>
            <a:endParaRPr lang="ru-RU" sz="2900"/>
          </a:p>
        </p:txBody>
      </p:sp>
      <p:pic>
        <p:nvPicPr>
          <p:cNvPr id="4" name="Рисунок 3" descr="Temnaya%20voda%20na%20yugovostoke%20ozero%20Titicac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0"/>
            <a:ext cx="9144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Titikaka_obmelchala_do_kriticheskoi_otmetki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356975" cy="753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titikaka_clip_image00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764838" cy="807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3716338"/>
          </a:xfrm>
        </p:spPr>
        <p:txBody>
          <a:bodyPr anchor="ctr"/>
          <a:lstStyle/>
          <a:p>
            <a:r>
              <a:rPr lang="ru-RU" sz="2900">
                <a:solidFill>
                  <a:schemeClr val="accent2"/>
                </a:solidFill>
                <a:latin typeface="Times New Roman" pitchFamily="18" charset="0"/>
              </a:rPr>
              <a:t>САМАЯ ПОЛНОВОДНАЯ В МИРЕ РЕКА:</a:t>
            </a:r>
            <a:r>
              <a:rPr lang="ru-RU" sz="2900">
                <a:latin typeface="Times New Roman" pitchFamily="18" charset="0"/>
              </a:rPr>
              <a:t> </a:t>
            </a:r>
            <a:br>
              <a:rPr lang="ru-RU" sz="2900">
                <a:latin typeface="Times New Roman" pitchFamily="18" charset="0"/>
              </a:rPr>
            </a:br>
            <a:r>
              <a:rPr lang="ru-RU" sz="2900">
                <a:latin typeface="Times New Roman" pitchFamily="18" charset="0"/>
              </a:rPr>
              <a:t>Амазонка, Перу — Боливия,</a:t>
            </a:r>
            <a:br>
              <a:rPr lang="ru-RU" sz="2900">
                <a:latin typeface="Times New Roman" pitchFamily="18" charset="0"/>
              </a:rPr>
            </a:br>
            <a:r>
              <a:rPr lang="ru-RU" sz="2900">
                <a:latin typeface="Times New Roman" pitchFamily="18" charset="0"/>
              </a:rPr>
              <a:t> каждую секунду в Атлантический океан она выливает 200 000 куб. м </a:t>
            </a:r>
            <a:br>
              <a:rPr lang="ru-RU" sz="2900">
                <a:latin typeface="Times New Roman" pitchFamily="18" charset="0"/>
              </a:rPr>
            </a:br>
            <a:r>
              <a:rPr lang="ru-RU" sz="2900">
                <a:latin typeface="Times New Roman" pitchFamily="18" charset="0"/>
              </a:rPr>
              <a:t>(7 100 000 куб. футов) воды </a:t>
            </a:r>
            <a:br>
              <a:rPr lang="ru-RU" sz="2900">
                <a:latin typeface="Times New Roman" pitchFamily="18" charset="0"/>
              </a:rPr>
            </a:br>
            <a:endParaRPr lang="ru-RU" sz="2900">
              <a:latin typeface="Times New Roman" pitchFamily="18" charset="0"/>
            </a:endParaRPr>
          </a:p>
        </p:txBody>
      </p:sp>
      <p:pic>
        <p:nvPicPr>
          <p:cNvPr id="4" name="Рисунок 3" descr="untitled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0"/>
            <a:ext cx="10755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0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0975" y="0"/>
            <a:ext cx="10874375" cy="724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1288294941_foto-prikol_net_reka-amazonka-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52413" y="0"/>
            <a:ext cx="11017251" cy="825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3213100"/>
          </a:xfrm>
        </p:spPr>
        <p:txBody>
          <a:bodyPr anchor="ctr"/>
          <a:lstStyle/>
          <a:p>
            <a:r>
              <a:rPr lang="ru-RU" sz="2900">
                <a:solidFill>
                  <a:schemeClr val="accent2"/>
                </a:solidFill>
                <a:latin typeface="Times New Roman" pitchFamily="18" charset="0"/>
              </a:rPr>
              <a:t>САМЫЙ ВЫСОКИЙ В МИРЕ ВОДОПАД:</a:t>
            </a:r>
            <a:r>
              <a:rPr lang="ru-RU" sz="2900">
                <a:latin typeface="Times New Roman" pitchFamily="18" charset="0"/>
              </a:rPr>
              <a:t> </a:t>
            </a:r>
            <a:br>
              <a:rPr lang="ru-RU" sz="2900">
                <a:latin typeface="Times New Roman" pitchFamily="18" charset="0"/>
              </a:rPr>
            </a:br>
            <a:r>
              <a:rPr lang="ru-RU" sz="2900">
                <a:latin typeface="Times New Roman" pitchFamily="18" charset="0"/>
              </a:rPr>
              <a:t>Анхель (водопад Ангелов), Венесуэла, 979 м (3 212 футов) </a:t>
            </a:r>
            <a:br>
              <a:rPr lang="ru-RU" sz="2900">
                <a:latin typeface="Times New Roman" pitchFamily="18" charset="0"/>
              </a:rPr>
            </a:br>
            <a:endParaRPr lang="ru-RU" sz="2900">
              <a:latin typeface="Times New Roman" pitchFamily="18" charset="0"/>
            </a:endParaRPr>
          </a:p>
        </p:txBody>
      </p:sp>
      <p:pic>
        <p:nvPicPr>
          <p:cNvPr id="4" name="Рисунок 3" descr="0_107b67_dcc9a2f2_X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0"/>
            <a:ext cx="5472113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amazing-waterfalls1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3" y="1125538"/>
            <a:ext cx="9139237" cy="539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6_1149_Angel%20Falls,%20Venezuel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0"/>
            <a:ext cx="7273925" cy="690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4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6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  <p:bldP spid="819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fiz_mi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91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Line 5"/>
          <p:cNvSpPr>
            <a:spLocks noChangeShapeType="1"/>
          </p:cNvSpPr>
          <p:nvPr/>
        </p:nvSpPr>
        <p:spPr bwMode="auto">
          <a:xfrm flipV="1">
            <a:off x="-107950" y="1557338"/>
            <a:ext cx="58324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7655" name="Line 7"/>
          <p:cNvSpPr>
            <a:spLocks noChangeShapeType="1"/>
          </p:cNvSpPr>
          <p:nvPr/>
        </p:nvSpPr>
        <p:spPr bwMode="auto">
          <a:xfrm flipV="1">
            <a:off x="0" y="3284538"/>
            <a:ext cx="5651500" cy="360362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 rot="3928621">
            <a:off x="-261143" y="3366294"/>
            <a:ext cx="2779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>
                <a:solidFill>
                  <a:srgbClr val="FF0000"/>
                </a:solidFill>
              </a:rPr>
              <a:t>Тихий</a:t>
            </a:r>
            <a:r>
              <a:rPr lang="ru-RU" b="1" i="1">
                <a:solidFill>
                  <a:srgbClr val="FF0000"/>
                </a:solidFill>
              </a:rPr>
              <a:t> </a:t>
            </a:r>
            <a:r>
              <a:rPr lang="ru-RU" sz="2400" b="1" i="1">
                <a:solidFill>
                  <a:srgbClr val="FF0000"/>
                </a:solidFill>
              </a:rPr>
              <a:t>океан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 rot="4824412">
            <a:off x="2438400" y="2825750"/>
            <a:ext cx="472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i="1">
                <a:solidFill>
                  <a:srgbClr val="FF0000"/>
                </a:solidFill>
              </a:rPr>
              <a:t>Атлантический океан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395288" y="188913"/>
            <a:ext cx="28082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rgbClr val="A50021"/>
                </a:solidFill>
              </a:rPr>
              <a:t>Северная Америка</a:t>
            </a: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 rot="-863616">
            <a:off x="3635375" y="6237288"/>
            <a:ext cx="1584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rgbClr val="A50021"/>
                </a:solidFill>
              </a:rPr>
              <a:t>Антарктида</a:t>
            </a: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4140200" y="1125538"/>
            <a:ext cx="6477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6600" b="1">
                <a:solidFill>
                  <a:srgbClr val="A50021"/>
                </a:solidFill>
              </a:rPr>
              <a:t>.</a:t>
            </a:r>
          </a:p>
        </p:txBody>
      </p:sp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1835150" y="-171450"/>
            <a:ext cx="360363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6600" b="1">
                <a:solidFill>
                  <a:srgbClr val="A50021"/>
                </a:solidFill>
              </a:rPr>
              <a:t>.</a:t>
            </a:r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3276600" y="5373688"/>
            <a:ext cx="6477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6600" b="1">
                <a:solidFill>
                  <a:srgbClr val="A50021"/>
                </a:solidFill>
              </a:rPr>
              <a:t>.</a:t>
            </a:r>
          </a:p>
        </p:txBody>
      </p:sp>
      <p:sp>
        <p:nvSpPr>
          <p:cNvPr id="27663" name="Text Box 15"/>
          <p:cNvSpPr txBox="1">
            <a:spLocks noChangeArrowheads="1"/>
          </p:cNvSpPr>
          <p:nvPr/>
        </p:nvSpPr>
        <p:spPr bwMode="auto">
          <a:xfrm>
            <a:off x="971550" y="1196975"/>
            <a:ext cx="6477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6600" b="1">
                <a:solidFill>
                  <a:srgbClr val="A50021"/>
                </a:solidFill>
              </a:rPr>
              <a:t>.</a:t>
            </a:r>
          </a:p>
        </p:txBody>
      </p:sp>
      <p:sp>
        <p:nvSpPr>
          <p:cNvPr id="27664" name="Text Box 16"/>
          <p:cNvSpPr txBox="1">
            <a:spLocks noChangeArrowheads="1"/>
          </p:cNvSpPr>
          <p:nvPr/>
        </p:nvSpPr>
        <p:spPr bwMode="auto">
          <a:xfrm>
            <a:off x="5795963" y="620713"/>
            <a:ext cx="33480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>
                <a:latin typeface="Times New Roman" pitchFamily="18" charset="0"/>
                <a:cs typeface="Times New Roman" pitchFamily="18" charset="0"/>
              </a:rPr>
              <a:t>Положение по отношению к:</a:t>
            </a:r>
          </a:p>
        </p:txBody>
      </p:sp>
      <p:sp>
        <p:nvSpPr>
          <p:cNvPr id="25613" name="Text Box 17"/>
          <p:cNvSpPr txBox="1">
            <a:spLocks noChangeArrowheads="1"/>
          </p:cNvSpPr>
          <p:nvPr/>
        </p:nvSpPr>
        <p:spPr bwMode="auto">
          <a:xfrm>
            <a:off x="5867400" y="1125538"/>
            <a:ext cx="2952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7666" name="Text Box 18"/>
          <p:cNvSpPr txBox="1">
            <a:spLocks noChangeArrowheads="1"/>
          </p:cNvSpPr>
          <p:nvPr/>
        </p:nvSpPr>
        <p:spPr bwMode="auto">
          <a:xfrm>
            <a:off x="5919788" y="1000125"/>
            <a:ext cx="11858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 экватору</a:t>
            </a:r>
          </a:p>
        </p:txBody>
      </p:sp>
      <p:sp>
        <p:nvSpPr>
          <p:cNvPr id="25615" name="Text Box 19"/>
          <p:cNvSpPr txBox="1">
            <a:spLocks noChangeArrowheads="1"/>
          </p:cNvSpPr>
          <p:nvPr/>
        </p:nvSpPr>
        <p:spPr bwMode="auto">
          <a:xfrm>
            <a:off x="5919788" y="1431925"/>
            <a:ext cx="1389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7668" name="Text Box 20"/>
          <p:cNvSpPr txBox="1">
            <a:spLocks noChangeArrowheads="1"/>
          </p:cNvSpPr>
          <p:nvPr/>
        </p:nvSpPr>
        <p:spPr bwMode="auto">
          <a:xfrm>
            <a:off x="5992813" y="1360488"/>
            <a:ext cx="11779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тропикам</a:t>
            </a:r>
          </a:p>
        </p:txBody>
      </p:sp>
      <p:sp>
        <p:nvSpPr>
          <p:cNvPr id="27669" name="Text Box 21"/>
          <p:cNvSpPr txBox="1">
            <a:spLocks noChangeArrowheads="1"/>
          </p:cNvSpPr>
          <p:nvPr/>
        </p:nvSpPr>
        <p:spPr bwMode="auto">
          <a:xfrm>
            <a:off x="6011863" y="1700213"/>
            <a:ext cx="2692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начальному меридиану</a:t>
            </a:r>
          </a:p>
        </p:txBody>
      </p:sp>
      <p:sp>
        <p:nvSpPr>
          <p:cNvPr id="27670" name="Text Box 22"/>
          <p:cNvSpPr txBox="1">
            <a:spLocks noChangeArrowheads="1"/>
          </p:cNvSpPr>
          <p:nvPr/>
        </p:nvSpPr>
        <p:spPr bwMode="auto">
          <a:xfrm>
            <a:off x="6011863" y="2060575"/>
            <a:ext cx="10763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океанам</a:t>
            </a:r>
          </a:p>
        </p:txBody>
      </p:sp>
      <p:sp>
        <p:nvSpPr>
          <p:cNvPr id="27671" name="Text Box 23"/>
          <p:cNvSpPr txBox="1">
            <a:spLocks noChangeArrowheads="1"/>
          </p:cNvSpPr>
          <p:nvPr/>
        </p:nvSpPr>
        <p:spPr bwMode="auto">
          <a:xfrm>
            <a:off x="6011863" y="2420938"/>
            <a:ext cx="1338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материкам</a:t>
            </a:r>
          </a:p>
        </p:txBody>
      </p:sp>
      <p:sp>
        <p:nvSpPr>
          <p:cNvPr id="27673" name="Text Box 25"/>
          <p:cNvSpPr txBox="1">
            <a:spLocks noChangeArrowheads="1"/>
          </p:cNvSpPr>
          <p:nvPr/>
        </p:nvSpPr>
        <p:spPr bwMode="auto">
          <a:xfrm>
            <a:off x="5919788" y="4240213"/>
            <a:ext cx="3044825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Определите крайние точки </a:t>
            </a:r>
          </a:p>
          <a:p>
            <a:pPr algn="ctr"/>
            <a:r>
              <a:rPr lang="ru-RU"/>
              <a:t>материка и их географические</a:t>
            </a:r>
          </a:p>
          <a:p>
            <a:pPr algn="ctr"/>
            <a:r>
              <a:rPr lang="ru-RU"/>
              <a:t> координаты?</a:t>
            </a: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0" y="1773238"/>
            <a:ext cx="14033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>
                <a:solidFill>
                  <a:srgbClr val="000F1E"/>
                </a:solidFill>
              </a:rPr>
              <a:t>м. Париньяс</a:t>
            </a:r>
          </a:p>
        </p:txBody>
      </p:sp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2051050" y="404813"/>
            <a:ext cx="24384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solidFill>
                  <a:srgbClr val="000F1E"/>
                </a:solidFill>
                <a:latin typeface="Times New Roman" pitchFamily="18" charset="0"/>
                <a:cs typeface="Times New Roman" pitchFamily="18" charset="0"/>
              </a:rPr>
              <a:t>М. Гальинас</a:t>
            </a:r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4067175" y="1557338"/>
            <a:ext cx="27305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solidFill>
                  <a:srgbClr val="000F1E"/>
                </a:solidFill>
                <a:latin typeface="Times New Roman" pitchFamily="18" charset="0"/>
                <a:cs typeface="Times New Roman" pitchFamily="18" charset="0"/>
              </a:rPr>
              <a:t>М. Кабу - Бранку</a:t>
            </a:r>
          </a:p>
        </p:txBody>
      </p: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3563938" y="6021388"/>
            <a:ext cx="13684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solidFill>
                  <a:srgbClr val="000F1E"/>
                </a:solidFill>
                <a:latin typeface="Times New Roman" pitchFamily="18" charset="0"/>
                <a:cs typeface="Times New Roman" pitchFamily="18" charset="0"/>
              </a:rPr>
              <a:t>М. Фроуард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7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7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7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7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animBg="1"/>
      <p:bldP spid="27655" grpId="0" animBg="1"/>
      <p:bldP spid="27656" grpId="0"/>
      <p:bldP spid="27657" grpId="0"/>
      <p:bldP spid="27658" grpId="0"/>
      <p:bldP spid="27659" grpId="0"/>
      <p:bldP spid="27660" grpId="0"/>
      <p:bldP spid="27661" grpId="0"/>
      <p:bldP spid="27662" grpId="0"/>
      <p:bldP spid="27663" grpId="0"/>
      <p:bldP spid="27664" grpId="0"/>
      <p:bldP spid="27666" grpId="0"/>
      <p:bldP spid="27668" grpId="0"/>
      <p:bldP spid="27669" grpId="0"/>
      <p:bldP spid="27670" grpId="0"/>
      <p:bldP spid="27671" grpId="0"/>
      <p:bldP spid="27673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 sz="5000">
                <a:solidFill>
                  <a:schemeClr val="accent2"/>
                </a:solidFill>
                <a:latin typeface="Mistral" pitchFamily="66" charset="0"/>
              </a:rPr>
              <a:t>Крайние точки Южной Америки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23850" y="2133600"/>
            <a:ext cx="5040313" cy="2735263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>
                <a:latin typeface="Times New Roman" pitchFamily="18" charset="0"/>
              </a:rPr>
              <a:t>к.с.т. мыс Гальинас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>
                <a:latin typeface="Times New Roman" pitchFamily="18" charset="0"/>
              </a:rPr>
              <a:t>к.ю.т. мыс Фроуэрд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>
                <a:latin typeface="Times New Roman" pitchFamily="18" charset="0"/>
              </a:rPr>
              <a:t>к.з.т. мыс Париньяс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>
                <a:latin typeface="Times New Roman" pitchFamily="18" charset="0"/>
              </a:rPr>
              <a:t>к.в.т. мыс Кабу-Бранку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435600" y="2349500"/>
            <a:ext cx="3390900" cy="2232025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2200">
                <a:latin typeface="Times New Roman" pitchFamily="18" charset="0"/>
              </a:rPr>
              <a:t> </a:t>
            </a:r>
            <a:r>
              <a:rPr lang="ru-RU">
                <a:latin typeface="Times New Roman" pitchFamily="18" charset="0"/>
              </a:rPr>
              <a:t>12</a:t>
            </a:r>
            <a:r>
              <a:rPr lang="ru-RU" baseline="30000">
                <a:latin typeface="Times New Roman" pitchFamily="18" charset="0"/>
              </a:rPr>
              <a:t>0</a:t>
            </a:r>
            <a:r>
              <a:rPr lang="ru-RU">
                <a:latin typeface="Times New Roman" pitchFamily="18" charset="0"/>
              </a:rPr>
              <a:t> с.ш., 72</a:t>
            </a:r>
            <a:r>
              <a:rPr lang="ru-RU" baseline="30000">
                <a:latin typeface="Times New Roman" pitchFamily="18" charset="0"/>
              </a:rPr>
              <a:t>0</a:t>
            </a:r>
            <a:r>
              <a:rPr lang="ru-RU">
                <a:latin typeface="Times New Roman" pitchFamily="18" charset="0"/>
              </a:rPr>
              <a:t> з.д.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>
                <a:latin typeface="Times New Roman" pitchFamily="18" charset="0"/>
              </a:rPr>
              <a:t> 54</a:t>
            </a:r>
            <a:r>
              <a:rPr lang="ru-RU" baseline="30000">
                <a:latin typeface="Times New Roman" pitchFamily="18" charset="0"/>
              </a:rPr>
              <a:t>0</a:t>
            </a:r>
            <a:r>
              <a:rPr lang="ru-RU">
                <a:latin typeface="Times New Roman" pitchFamily="18" charset="0"/>
              </a:rPr>
              <a:t> ю.ш., 72</a:t>
            </a:r>
            <a:r>
              <a:rPr lang="ru-RU" baseline="30000">
                <a:latin typeface="Times New Roman" pitchFamily="18" charset="0"/>
              </a:rPr>
              <a:t>0</a:t>
            </a:r>
            <a:r>
              <a:rPr lang="ru-RU">
                <a:latin typeface="Times New Roman" pitchFamily="18" charset="0"/>
              </a:rPr>
              <a:t> з.д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>
                <a:latin typeface="Times New Roman" pitchFamily="18" charset="0"/>
              </a:rPr>
              <a:t> 4</a:t>
            </a:r>
            <a:r>
              <a:rPr lang="ru-RU" baseline="30000">
                <a:latin typeface="Times New Roman" pitchFamily="18" charset="0"/>
              </a:rPr>
              <a:t>0</a:t>
            </a:r>
            <a:r>
              <a:rPr lang="ru-RU">
                <a:latin typeface="Times New Roman" pitchFamily="18" charset="0"/>
              </a:rPr>
              <a:t> ю.ш., 81</a:t>
            </a:r>
            <a:r>
              <a:rPr lang="ru-RU" baseline="30000">
                <a:latin typeface="Times New Roman" pitchFamily="18" charset="0"/>
              </a:rPr>
              <a:t>0</a:t>
            </a:r>
            <a:r>
              <a:rPr lang="ru-RU">
                <a:latin typeface="Times New Roman" pitchFamily="18" charset="0"/>
              </a:rPr>
              <a:t> з.д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>
                <a:latin typeface="Times New Roman" pitchFamily="18" charset="0"/>
              </a:rPr>
              <a:t> 7</a:t>
            </a:r>
            <a:r>
              <a:rPr lang="ru-RU" baseline="30000">
                <a:latin typeface="Times New Roman" pitchFamily="18" charset="0"/>
              </a:rPr>
              <a:t>0</a:t>
            </a:r>
            <a:r>
              <a:rPr lang="ru-RU">
                <a:latin typeface="Times New Roman" pitchFamily="18" charset="0"/>
              </a:rPr>
              <a:t> ю.ш., 35</a:t>
            </a:r>
            <a:r>
              <a:rPr lang="ru-RU" baseline="30000">
                <a:latin typeface="Times New Roman" pitchFamily="18" charset="0"/>
              </a:rPr>
              <a:t>0</a:t>
            </a:r>
            <a:r>
              <a:rPr lang="ru-RU">
                <a:latin typeface="Times New Roman" pitchFamily="18" charset="0"/>
              </a:rPr>
              <a:t> з.д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endParaRPr lang="ru-RU">
              <a:latin typeface="Times New Roman" pitchFamily="18" charset="0"/>
            </a:endParaRP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endParaRPr lang="ru-RU" sz="2200"/>
          </a:p>
        </p:txBody>
      </p:sp>
      <p:sp>
        <p:nvSpPr>
          <p:cNvPr id="26628" name="Line 5"/>
          <p:cNvSpPr>
            <a:spLocks noChangeShapeType="1"/>
          </p:cNvSpPr>
          <p:nvPr/>
        </p:nvSpPr>
        <p:spPr bwMode="auto">
          <a:xfrm>
            <a:off x="4572000" y="1700213"/>
            <a:ext cx="43195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20"/>
                            </p:stCondLst>
                            <p:childTnLst>
                              <p:par>
                                <p:cTn id="18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"/>
                            </p:stCondLst>
                            <p:childTnLst>
                              <p:par>
                                <p:cTn id="24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20"/>
                            </p:stCondLst>
                            <p:childTnLst>
                              <p:par>
                                <p:cTn id="3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2000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 sz="5000">
                <a:solidFill>
                  <a:schemeClr val="accent2"/>
                </a:solidFill>
                <a:latin typeface="Mistral" pitchFamily="66" charset="0"/>
              </a:rPr>
              <a:t>Размеры материка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17589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Задание: Определите на сколько градусов и километров протянулась Южная Америка с севера на юг.</a:t>
            </a:r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250825" y="3644900"/>
            <a:ext cx="8497888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endParaRPr lang="ru-RU" sz="3200"/>
          </a:p>
        </p:txBody>
      </p:sp>
      <p:sp>
        <p:nvSpPr>
          <p:cNvPr id="27652" name="Line 5"/>
          <p:cNvSpPr>
            <a:spLocks noChangeShapeType="1"/>
          </p:cNvSpPr>
          <p:nvPr/>
        </p:nvSpPr>
        <p:spPr bwMode="auto">
          <a:xfrm flipV="1">
            <a:off x="395288" y="3717925"/>
            <a:ext cx="8208962" cy="714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7653" name="Rectangle 6"/>
          <p:cNvSpPr>
            <a:spLocks noChangeArrowheads="1"/>
          </p:cNvSpPr>
          <p:nvPr/>
        </p:nvSpPr>
        <p:spPr bwMode="auto">
          <a:xfrm>
            <a:off x="395288" y="4149725"/>
            <a:ext cx="8229600" cy="175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endParaRPr lang="ru-RU" sz="3200"/>
          </a:p>
        </p:txBody>
      </p:sp>
      <p:sp>
        <p:nvSpPr>
          <p:cNvPr id="27654" name="Rectangle 7"/>
          <p:cNvSpPr>
            <a:spLocks noChangeArrowheads="1"/>
          </p:cNvSpPr>
          <p:nvPr/>
        </p:nvSpPr>
        <p:spPr bwMode="auto">
          <a:xfrm>
            <a:off x="468313" y="4292600"/>
            <a:ext cx="8229600" cy="175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endParaRPr lang="ru-RU" sz="3200"/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0" y="4221163"/>
            <a:ext cx="9144000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ru-RU" sz="3200"/>
              <a:t>1)</a:t>
            </a:r>
            <a:r>
              <a:rPr lang="ru-RU" sz="3200">
                <a:latin typeface="Times New Roman" pitchFamily="18" charset="0"/>
              </a:rPr>
              <a:t>12</a:t>
            </a:r>
            <a:r>
              <a:rPr lang="ru-RU" sz="3200" baseline="30000">
                <a:latin typeface="Times New Roman" pitchFamily="18" charset="0"/>
              </a:rPr>
              <a:t>0</a:t>
            </a:r>
            <a:r>
              <a:rPr lang="ru-RU" sz="3200">
                <a:latin typeface="Times New Roman" pitchFamily="18" charset="0"/>
              </a:rPr>
              <a:t> с.ш. + 54</a:t>
            </a:r>
            <a:r>
              <a:rPr lang="ru-RU" sz="3200" baseline="30000">
                <a:latin typeface="Times New Roman" pitchFamily="18" charset="0"/>
              </a:rPr>
              <a:t>0</a:t>
            </a:r>
            <a:r>
              <a:rPr lang="ru-RU" sz="3200">
                <a:latin typeface="Times New Roman" pitchFamily="18" charset="0"/>
              </a:rPr>
              <a:t> ю.ш.= 66 </a:t>
            </a:r>
            <a:r>
              <a:rPr lang="ru-RU" sz="3200" baseline="30000">
                <a:latin typeface="Times New Roman" pitchFamily="18" charset="0"/>
              </a:rPr>
              <a:t>0</a:t>
            </a:r>
          </a:p>
          <a:p>
            <a:pPr marL="342900" indent="-342900">
              <a:spcBef>
                <a:spcPct val="20000"/>
              </a:spcBef>
            </a:pPr>
            <a:r>
              <a:rPr lang="ru-RU" sz="3200">
                <a:latin typeface="Times New Roman" pitchFamily="18" charset="0"/>
              </a:rPr>
              <a:t>2) 66 </a:t>
            </a:r>
            <a:r>
              <a:rPr lang="ru-RU" sz="3200" baseline="30000">
                <a:latin typeface="Times New Roman" pitchFamily="18" charset="0"/>
              </a:rPr>
              <a:t>0</a:t>
            </a:r>
            <a:r>
              <a:rPr lang="ru-RU" sz="3200">
                <a:latin typeface="Times New Roman" pitchFamily="18" charset="0"/>
              </a:rPr>
              <a:t> * 111 км = 7326 км</a:t>
            </a:r>
          </a:p>
          <a:p>
            <a:pPr marL="342900" indent="-342900">
              <a:spcBef>
                <a:spcPct val="20000"/>
              </a:spcBef>
            </a:pPr>
            <a:r>
              <a:rPr lang="ru-RU" sz="3200">
                <a:latin typeface="Times New Roman" pitchFamily="18" charset="0"/>
              </a:rPr>
              <a:t>Таким образом , Ю.Америка протянулась с севера на юг на 7326 км; с запада на восток 4900 км.</a:t>
            </a:r>
          </a:p>
          <a:p>
            <a:pPr marL="342900" indent="-342900"/>
            <a:r>
              <a:rPr lang="ru-RU" sz="3200">
                <a:latin typeface="Times New Roman" pitchFamily="18" charset="0"/>
              </a:rPr>
              <a:t>Площадь (с островами) =</a:t>
            </a:r>
            <a:r>
              <a:rPr lang="ru-RU" sz="3200"/>
              <a:t>17,8 млн. км² </a:t>
            </a:r>
            <a:endParaRPr lang="ru-RU" sz="3200"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endParaRPr lang="ru-RU" sz="3200" baseline="300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94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94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  <p:bldP spid="19464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211638" y="0"/>
            <a:ext cx="4932362" cy="1196975"/>
          </a:xfrm>
        </p:spPr>
        <p:txBody>
          <a:bodyPr anchor="ctr"/>
          <a:lstStyle/>
          <a:p>
            <a:r>
              <a:rPr lang="ru-RU" sz="5000">
                <a:solidFill>
                  <a:schemeClr val="accent2"/>
                </a:solidFill>
                <a:latin typeface="Mistral" pitchFamily="66" charset="0"/>
              </a:rPr>
              <a:t>Береговая линия</a:t>
            </a:r>
          </a:p>
        </p:txBody>
      </p:sp>
      <p:pic>
        <p:nvPicPr>
          <p:cNvPr id="28674" name="Рисунок 1" descr="10_0.tmp"/>
          <p:cNvPicPr>
            <a:picLocks noGrp="1" noChangeAspect="1"/>
          </p:cNvPicPr>
          <p:nvPr>
            <p:ph type="body"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452438"/>
            <a:ext cx="4572000" cy="7310438"/>
          </a:xfrm>
          <a:noFill/>
        </p:spPr>
      </p:pic>
      <p:sp>
        <p:nvSpPr>
          <p:cNvPr id="20484" name="Rectangle 4"/>
          <p:cNvSpPr>
            <a:spLocks noGrp="1" noChangeArrowheads="1"/>
          </p:cNvSpPr>
          <p:nvPr>
            <p:ph sz="half" idx="4294967295"/>
          </p:nvPr>
        </p:nvSpPr>
        <p:spPr>
          <a:xfrm>
            <a:off x="4572000" y="1268413"/>
            <a:ext cx="4572000" cy="5589587"/>
          </a:xfrm>
        </p:spPr>
        <p:txBody>
          <a:bodyPr/>
          <a:lstStyle/>
          <a:p>
            <a:pPr marL="533400" indent="-533400">
              <a:buFontTx/>
              <a:buAutoNum type="arabicPeriod"/>
            </a:pPr>
            <a:r>
              <a:rPr lang="ru-RU">
                <a:latin typeface="Times New Roman" pitchFamily="18" charset="0"/>
              </a:rPr>
              <a:t>Панамский канал</a:t>
            </a:r>
          </a:p>
          <a:p>
            <a:pPr marL="533400" indent="-533400">
              <a:buFontTx/>
              <a:buAutoNum type="arabicPeriod"/>
            </a:pPr>
            <a:r>
              <a:rPr lang="ru-RU">
                <a:latin typeface="Times New Roman" pitchFamily="18" charset="0"/>
              </a:rPr>
              <a:t>Карибское море</a:t>
            </a:r>
          </a:p>
          <a:p>
            <a:pPr marL="533400" indent="-533400">
              <a:buFontTx/>
              <a:buAutoNum type="arabicPeriod"/>
            </a:pPr>
            <a:r>
              <a:rPr lang="ru-RU">
                <a:latin typeface="Times New Roman" pitchFamily="18" charset="0"/>
              </a:rPr>
              <a:t>Малые Антильские острова</a:t>
            </a:r>
          </a:p>
          <a:p>
            <a:pPr marL="533400" indent="-533400">
              <a:buFontTx/>
              <a:buAutoNum type="arabicPeriod"/>
            </a:pPr>
            <a:r>
              <a:rPr lang="ru-RU">
                <a:latin typeface="Times New Roman" pitchFamily="18" charset="0"/>
              </a:rPr>
              <a:t>Залив Ла - Плата</a:t>
            </a:r>
          </a:p>
          <a:p>
            <a:pPr marL="533400" indent="-533400">
              <a:buFontTx/>
              <a:buAutoNum type="arabicPeriod"/>
            </a:pPr>
            <a:r>
              <a:rPr lang="ru-RU">
                <a:latin typeface="Times New Roman" pitchFamily="18" charset="0"/>
              </a:rPr>
              <a:t>Фолклендские острова</a:t>
            </a:r>
          </a:p>
          <a:p>
            <a:pPr marL="533400" indent="-533400">
              <a:buFontTx/>
              <a:buAutoNum type="arabicPeriod"/>
            </a:pPr>
            <a:r>
              <a:rPr lang="ru-RU">
                <a:latin typeface="Times New Roman" pitchFamily="18" charset="0"/>
              </a:rPr>
              <a:t>О-в Огненная Земля</a:t>
            </a:r>
          </a:p>
          <a:p>
            <a:pPr marL="533400" indent="-533400">
              <a:buFontTx/>
              <a:buAutoNum type="arabicPeriod"/>
            </a:pPr>
            <a:r>
              <a:rPr lang="ru-RU">
                <a:latin typeface="Times New Roman" pitchFamily="18" charset="0"/>
              </a:rPr>
              <a:t>Пролив Дрейка</a:t>
            </a:r>
          </a:p>
          <a:p>
            <a:pPr marL="533400" indent="-533400">
              <a:buFontTx/>
              <a:buAutoNum type="arabicPeriod"/>
            </a:pPr>
            <a:r>
              <a:rPr lang="ru-RU">
                <a:latin typeface="Times New Roman" pitchFamily="18" charset="0"/>
              </a:rPr>
              <a:t>Магелланов пролив</a:t>
            </a:r>
          </a:p>
          <a:p>
            <a:pPr marL="533400" indent="-533400">
              <a:buFontTx/>
              <a:buAutoNum type="arabicPeriod"/>
            </a:pPr>
            <a:endParaRPr lang="ru-RU">
              <a:latin typeface="Times New Roman" pitchFamily="18" charset="0"/>
            </a:endParaRPr>
          </a:p>
        </p:txBody>
      </p:sp>
      <p:sp>
        <p:nvSpPr>
          <p:cNvPr id="20485" name="WordArt 5"/>
          <p:cNvSpPr>
            <a:spLocks noChangeArrowheads="1" noChangeShapeType="1" noTextEdit="1"/>
          </p:cNvSpPr>
          <p:nvPr/>
        </p:nvSpPr>
        <p:spPr bwMode="auto">
          <a:xfrm>
            <a:off x="684213" y="908050"/>
            <a:ext cx="142875" cy="2174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tx1">
                    <a:alpha val="50195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1</a:t>
            </a:r>
          </a:p>
        </p:txBody>
      </p:sp>
      <p:sp>
        <p:nvSpPr>
          <p:cNvPr id="20486" name="WordArt 6"/>
          <p:cNvSpPr>
            <a:spLocks noChangeArrowheads="1" noChangeShapeType="1" noTextEdit="1"/>
          </p:cNvSpPr>
          <p:nvPr/>
        </p:nvSpPr>
        <p:spPr bwMode="auto">
          <a:xfrm>
            <a:off x="1042988" y="260350"/>
            <a:ext cx="217487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tx1">
                    <a:alpha val="50195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2</a:t>
            </a:r>
          </a:p>
        </p:txBody>
      </p:sp>
      <p:sp>
        <p:nvSpPr>
          <p:cNvPr id="20487" name="WordArt 7"/>
          <p:cNvSpPr>
            <a:spLocks noChangeArrowheads="1" noChangeShapeType="1" noTextEdit="1"/>
          </p:cNvSpPr>
          <p:nvPr/>
        </p:nvSpPr>
        <p:spPr bwMode="auto">
          <a:xfrm>
            <a:off x="1979613" y="620713"/>
            <a:ext cx="217487" cy="3476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tx1">
                    <a:alpha val="50195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3</a:t>
            </a:r>
          </a:p>
        </p:txBody>
      </p:sp>
      <p:sp>
        <p:nvSpPr>
          <p:cNvPr id="20488" name="WordArt 8"/>
          <p:cNvSpPr>
            <a:spLocks noChangeArrowheads="1" noChangeShapeType="1" noTextEdit="1"/>
          </p:cNvSpPr>
          <p:nvPr/>
        </p:nvSpPr>
        <p:spPr bwMode="auto">
          <a:xfrm>
            <a:off x="3059113" y="4797425"/>
            <a:ext cx="217487" cy="2746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tx1">
                    <a:alpha val="50195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4</a:t>
            </a:r>
          </a:p>
        </p:txBody>
      </p:sp>
      <p:sp>
        <p:nvSpPr>
          <p:cNvPr id="20489" name="WordArt 9"/>
          <p:cNvSpPr>
            <a:spLocks noChangeArrowheads="1" noChangeShapeType="1" noTextEdit="1"/>
          </p:cNvSpPr>
          <p:nvPr/>
        </p:nvSpPr>
        <p:spPr bwMode="auto">
          <a:xfrm>
            <a:off x="3419475" y="5949950"/>
            <a:ext cx="215900" cy="2746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tx1">
                    <a:alpha val="50195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5</a:t>
            </a:r>
          </a:p>
        </p:txBody>
      </p:sp>
      <p:sp>
        <p:nvSpPr>
          <p:cNvPr id="20490" name="WordArt 10"/>
          <p:cNvSpPr>
            <a:spLocks noChangeArrowheads="1" noChangeShapeType="1" noTextEdit="1"/>
          </p:cNvSpPr>
          <p:nvPr/>
        </p:nvSpPr>
        <p:spPr bwMode="auto">
          <a:xfrm>
            <a:off x="3132138" y="6453188"/>
            <a:ext cx="144462" cy="260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tx1">
                    <a:alpha val="50195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6</a:t>
            </a:r>
          </a:p>
        </p:txBody>
      </p:sp>
      <p:sp>
        <p:nvSpPr>
          <p:cNvPr id="20491" name="WordArt 11"/>
          <p:cNvSpPr>
            <a:spLocks noChangeArrowheads="1" noChangeShapeType="1" noTextEdit="1"/>
          </p:cNvSpPr>
          <p:nvPr/>
        </p:nvSpPr>
        <p:spPr bwMode="auto">
          <a:xfrm>
            <a:off x="3563938" y="6669088"/>
            <a:ext cx="215900" cy="1889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tx1">
                    <a:alpha val="50195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7</a:t>
            </a:r>
          </a:p>
        </p:txBody>
      </p:sp>
      <p:sp>
        <p:nvSpPr>
          <p:cNvPr id="20492" name="WordArt 12"/>
          <p:cNvSpPr>
            <a:spLocks noChangeArrowheads="1" noChangeShapeType="1" noTextEdit="1"/>
          </p:cNvSpPr>
          <p:nvPr/>
        </p:nvSpPr>
        <p:spPr bwMode="auto">
          <a:xfrm>
            <a:off x="2916238" y="6237288"/>
            <a:ext cx="144462" cy="260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tx1">
                    <a:alpha val="50195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 tmFilter="0,0; .5, 1; 1, 1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 tmFilter="0,0; .5, 1; 1, 1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 tmFilter="0,0; .5, 1; 1, 1"/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 tmFilter="0,0; .5, 1; 1, 1"/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 tmFilter="0,0; .5, 1; 1, 1"/>
                                        <p:tgtEl>
                                          <p:spTgt spid="204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/>
      <p:bldP spid="20485" grpId="0" animBg="1"/>
      <p:bldP spid="20486" grpId="0" animBg="1"/>
      <p:bldP spid="20487" grpId="0" animBg="1"/>
      <p:bldP spid="20488" grpId="0" animBg="1"/>
      <p:bldP spid="20489" grpId="0" animBg="1"/>
      <p:bldP spid="20490" grpId="0" animBg="1"/>
      <p:bldP spid="20491" grpId="0" animBg="1"/>
      <p:bldP spid="2049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 sz="6900">
                <a:solidFill>
                  <a:srgbClr val="22226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stral" pitchFamily="66" charset="0"/>
              </a:rPr>
              <a:t>Панамский канал</a:t>
            </a:r>
          </a:p>
        </p:txBody>
      </p:sp>
      <p:sp>
        <p:nvSpPr>
          <p:cNvPr id="13315" name="Содержимое 3"/>
          <p:cNvSpPr>
            <a:spLocks noGrp="1"/>
          </p:cNvSpPr>
          <p:nvPr>
            <p:ph sz="half" idx="4294967295"/>
          </p:nvPr>
        </p:nvSpPr>
        <p:spPr>
          <a:xfrm>
            <a:off x="2895600" y="1371600"/>
            <a:ext cx="5943600" cy="19812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2200"/>
              <a:t>Судоходный канал, соединяющий Панамский залив Тихого океана с Карибским морем и Атлантическим океаном. Расположен на Панамском перешейке на территории Панамы.</a:t>
            </a:r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962400" y="3429000"/>
            <a:ext cx="4267200" cy="3106738"/>
          </a:xfr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844" name="Picture 4" descr="Картинка 13 из 10957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1371600"/>
            <a:ext cx="2286000" cy="3810000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152400" y="5486400"/>
            <a:ext cx="3581400" cy="1200150"/>
          </a:xfrm>
          <a:prstGeom prst="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Длина — 81,6 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км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ru-RU" b="1" dirty="0"/>
              <a:t>из них 65,2</a:t>
            </a:r>
            <a:r>
              <a:rPr lang="ru-RU" b="1" dirty="0"/>
              <a:t> км по суше и 16,4 км по дну.</a:t>
            </a:r>
            <a:r>
              <a:rPr lang="ru-RU" dirty="0"/>
              <a:t> </a:t>
            </a:r>
            <a:r>
              <a:rPr lang="ru-RU" b="1" dirty="0"/>
              <a:t>Среднее время прохода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судна - 9 час.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358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70" decel="100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770" decel="100000"/>
                                        <p:tgtEl>
                                          <p:spTgt spid="3584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5" dur="77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 sz="7600">
                <a:solidFill>
                  <a:srgbClr val="222268"/>
                </a:solidFill>
                <a:latin typeface="Mistral" pitchFamily="66" charset="0"/>
              </a:rPr>
              <a:t>Карибское море</a:t>
            </a:r>
          </a:p>
        </p:txBody>
      </p:sp>
      <p:pic>
        <p:nvPicPr>
          <p:cNvPr id="5" name="Содержимое 4" descr="1015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1412875"/>
            <a:ext cx="8075613" cy="54451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 sz="5000">
                <a:solidFill>
                  <a:srgbClr val="222268"/>
                </a:solidFill>
                <a:latin typeface="Mistral" pitchFamily="66" charset="0"/>
              </a:rPr>
              <a:t>Малые Антильские острова</a:t>
            </a:r>
          </a:p>
        </p:txBody>
      </p:sp>
      <p:pic>
        <p:nvPicPr>
          <p:cNvPr id="5" name="Содержимое 4" descr="88-01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484438" y="1412875"/>
            <a:ext cx="4103687" cy="54451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 sz="6900">
                <a:solidFill>
                  <a:srgbClr val="222268"/>
                </a:solidFill>
                <a:latin typeface="Mistral" pitchFamily="66" charset="0"/>
              </a:rPr>
              <a:t>Залив Ла-Плата</a:t>
            </a:r>
          </a:p>
        </p:txBody>
      </p:sp>
      <p:pic>
        <p:nvPicPr>
          <p:cNvPr id="5" name="Содержимое 4" descr="Rio_de_la_Plata_BA_2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412875"/>
            <a:ext cx="8207375" cy="543718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 sz="6300">
                <a:solidFill>
                  <a:srgbClr val="222268"/>
                </a:solidFill>
                <a:latin typeface="Mistral" pitchFamily="66" charset="0"/>
              </a:rPr>
              <a:t>Фолклендские острова</a:t>
            </a:r>
          </a:p>
        </p:txBody>
      </p:sp>
      <p:pic>
        <p:nvPicPr>
          <p:cNvPr id="5" name="Содержимое 4" descr="Falkland_islands_250m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1412875"/>
            <a:ext cx="7623175" cy="54451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 sz="6300">
                <a:solidFill>
                  <a:srgbClr val="222268"/>
                </a:solidFill>
                <a:latin typeface="Mistral" pitchFamily="66" charset="0"/>
              </a:rPr>
              <a:t>Огненная Земля</a:t>
            </a:r>
          </a:p>
        </p:txBody>
      </p:sp>
      <p:pic>
        <p:nvPicPr>
          <p:cNvPr id="5" name="Содержимое 3" descr="C:\Documents and Settings\Максим\Мои документы\Мои рисунки\огненная земля.jpg"/>
          <p:cNvPicPr>
            <a:picLocks noGrp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258888" y="1428750"/>
            <a:ext cx="6357937" cy="54292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Documents and Settings\Максим\Мои документы\Мои рисунки\дрейка.jpg"/>
          <p:cNvPicPr>
            <a:picLocks noGrp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341438"/>
            <a:ext cx="8280400" cy="5516562"/>
          </a:xfrm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solidFill>
            <a:srgbClr val="808000">
              <a:alpha val="39999"/>
            </a:srgbClr>
          </a:solidFill>
          <a:ln w="15875">
            <a:solidFill>
              <a:srgbClr val="808000"/>
            </a:solidFill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6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Mistral" pitchFamily="66" charset="0"/>
                <a:ea typeface="+mj-ea"/>
                <a:cs typeface="+mj-cs"/>
              </a:rPr>
              <a:t>Пролив Дрейка</a:t>
            </a:r>
            <a:endParaRPr lang="ru-RU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Mistral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 sz="5700">
                <a:solidFill>
                  <a:srgbClr val="222268"/>
                </a:solidFill>
                <a:latin typeface="Mistral" pitchFamily="66" charset="0"/>
              </a:rPr>
              <a:t>Магелланов пролив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2484438" y="1484313"/>
            <a:ext cx="6659562" cy="2232025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2000"/>
              <a:t>Отделяет Южную Америку от о-вов Огненной Земли. Длина пролива около 500 км, мореплавание на нем опасно вследствие страшных западных ветров, парусные суда обходят пролив и идут мимо мыса Горна; пароходы сокращают путь через пролив. Оба берега его находятся во владении Чили. Открыл этот пролив Ф. Магеллан.</a:t>
            </a:r>
            <a:br>
              <a:rPr lang="ru-RU" sz="2000"/>
            </a:br>
            <a:endParaRPr lang="ru-RU" sz="2000" b="1">
              <a:solidFill>
                <a:srgbClr val="22226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84313"/>
            <a:ext cx="2484438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gallery_6172_1012_710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3698875"/>
            <a:ext cx="59388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125538"/>
          </a:xfrm>
        </p:spPr>
        <p:txBody>
          <a:bodyPr anchor="ctr"/>
          <a:lstStyle/>
          <a:p>
            <a:r>
              <a:rPr lang="ru-RU" sz="7600">
                <a:solidFill>
                  <a:srgbClr val="222268"/>
                </a:solidFill>
                <a:latin typeface="Mistral" pitchFamily="66" charset="0"/>
              </a:rPr>
              <a:t>Поиск пути в Индию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25538"/>
            <a:ext cx="5148263" cy="5732462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Дальние страны Индия, Китай, Япония считались землями несметных богатств и вызывали большой интерес. Встала проблема поиска кратчайшего пути в Индию.</a:t>
            </a:r>
          </a:p>
        </p:txBody>
      </p:sp>
      <p:pic>
        <p:nvPicPr>
          <p:cNvPr id="12292" name="Picture 4" descr="Индия"/>
          <p:cNvPicPr>
            <a:picLocks noChangeAspect="1" noChangeArrowheads="1"/>
          </p:cNvPicPr>
          <p:nvPr/>
        </p:nvPicPr>
        <p:blipFill>
          <a:blip r:embed="rId2">
            <a:lum bright="-12000" contrast="36000"/>
          </a:blip>
          <a:srcRect/>
          <a:stretch>
            <a:fillRect/>
          </a:stretch>
        </p:blipFill>
        <p:spPr bwMode="auto">
          <a:xfrm>
            <a:off x="5148263" y="1120775"/>
            <a:ext cx="3995737" cy="573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7086600" y="2971800"/>
            <a:ext cx="1219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Индия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9" name="AutoShape 7"/>
          <p:cNvSpPr>
            <a:spLocks noChangeArrowheads="1"/>
          </p:cNvSpPr>
          <p:nvPr/>
        </p:nvSpPr>
        <p:spPr bwMode="auto">
          <a:xfrm>
            <a:off x="0" y="2819400"/>
            <a:ext cx="2971800" cy="3705225"/>
          </a:xfrm>
          <a:prstGeom prst="verticalScroll">
            <a:avLst>
              <a:gd name="adj" fmla="val 12500"/>
            </a:avLst>
          </a:prstGeom>
          <a:gradFill rotWithShape="0">
            <a:gsLst>
              <a:gs pos="0">
                <a:srgbClr val="FFCC66"/>
              </a:gs>
              <a:gs pos="100000">
                <a:srgbClr val="FFFFCC"/>
              </a:gs>
            </a:gsLst>
            <a:lin ang="18900000" scaled="1"/>
          </a:gradFill>
          <a:ln w="9525">
            <a:solidFill>
              <a:srgbClr val="CC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20" name="AutoShape 8"/>
          <p:cNvSpPr>
            <a:spLocks noChangeArrowheads="1"/>
          </p:cNvSpPr>
          <p:nvPr/>
        </p:nvSpPr>
        <p:spPr bwMode="auto">
          <a:xfrm>
            <a:off x="2987675" y="2852738"/>
            <a:ext cx="2760663" cy="3633787"/>
          </a:xfrm>
          <a:prstGeom prst="verticalScroll">
            <a:avLst>
              <a:gd name="adj" fmla="val 12500"/>
            </a:avLst>
          </a:prstGeom>
          <a:gradFill rotWithShape="0">
            <a:gsLst>
              <a:gs pos="0">
                <a:srgbClr val="FFCC66"/>
              </a:gs>
              <a:gs pos="100000">
                <a:srgbClr val="FFFFCC"/>
              </a:gs>
            </a:gsLst>
            <a:lin ang="18900000" scaled="1"/>
          </a:gradFill>
          <a:ln w="9525">
            <a:solidFill>
              <a:srgbClr val="CC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21" name="AutoShape 9"/>
          <p:cNvSpPr>
            <a:spLocks noChangeArrowheads="1"/>
          </p:cNvSpPr>
          <p:nvPr/>
        </p:nvSpPr>
        <p:spPr bwMode="auto">
          <a:xfrm>
            <a:off x="5867400" y="2852738"/>
            <a:ext cx="2895600" cy="3200400"/>
          </a:xfrm>
          <a:prstGeom prst="verticalScroll">
            <a:avLst>
              <a:gd name="adj" fmla="val 12500"/>
            </a:avLst>
          </a:prstGeom>
          <a:gradFill rotWithShape="0">
            <a:gsLst>
              <a:gs pos="0">
                <a:srgbClr val="FFFFCC"/>
              </a:gs>
              <a:gs pos="100000">
                <a:srgbClr val="FFCC66"/>
              </a:gs>
            </a:gsLst>
            <a:lin ang="2700000" scaled="1"/>
          </a:gradFill>
          <a:ln w="9525">
            <a:solidFill>
              <a:srgbClr val="CC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3413125" y="803275"/>
            <a:ext cx="2530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1979613" y="620713"/>
            <a:ext cx="4876800" cy="784225"/>
          </a:xfrm>
          <a:prstGeom prst="rect">
            <a:avLst/>
          </a:prstGeom>
          <a:gradFill rotWithShape="0">
            <a:gsLst>
              <a:gs pos="0">
                <a:srgbClr val="FFFFCC"/>
              </a:gs>
              <a:gs pos="100000">
                <a:srgbClr val="FFCC66"/>
              </a:gs>
            </a:gsLst>
            <a:lin ang="2700000" scaled="1"/>
          </a:gradFill>
          <a:ln w="9525">
            <a:solidFill>
              <a:srgbClr val="CC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>
                <a:solidFill>
                  <a:srgbClr val="CC6600"/>
                </a:solidFill>
              </a:rPr>
              <a:t>Разные путешественники искали </a:t>
            </a:r>
          </a:p>
          <a:p>
            <a:pPr algn="ctr">
              <a:spcBef>
                <a:spcPct val="50000"/>
              </a:spcBef>
            </a:pPr>
            <a:r>
              <a:rPr lang="ru-RU">
                <a:solidFill>
                  <a:srgbClr val="CC6600"/>
                </a:solidFill>
              </a:rPr>
              <a:t>кратчайший путь в Индию.</a:t>
            </a: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381000" y="3213100"/>
            <a:ext cx="2174875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i="1" u="sng">
                <a:solidFill>
                  <a:srgbClr val="CC6600"/>
                </a:solidFill>
              </a:rPr>
              <a:t>Афанасий Никитин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CC6600"/>
                </a:solidFill>
              </a:rPr>
              <a:t>Русский путешественник. Один из   первых европейцев, побывавших в Индии (1466-1472)</a:t>
            </a: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3276600" y="3213100"/>
            <a:ext cx="23622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i="1" u="sng">
                <a:solidFill>
                  <a:srgbClr val="CC6600"/>
                </a:solidFill>
              </a:rPr>
              <a:t>Васко да Гама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CC6600"/>
                </a:solidFill>
              </a:rPr>
              <a:t>Португальский путешественник .</a:t>
            </a:r>
          </a:p>
          <a:p>
            <a:pPr>
              <a:spcBef>
                <a:spcPct val="50000"/>
              </a:spcBef>
            </a:pPr>
            <a:r>
              <a:rPr lang="ru-RU" sz="2000">
                <a:solidFill>
                  <a:srgbClr val="CC6600"/>
                </a:solidFill>
              </a:rPr>
              <a:t>Открыл морской путь в Индию вокруг Африки.</a:t>
            </a:r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6156325" y="3789363"/>
            <a:ext cx="2592388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i="1" u="sng">
                <a:solidFill>
                  <a:srgbClr val="CC6600"/>
                </a:solidFill>
              </a:rPr>
              <a:t>Христофор</a:t>
            </a:r>
          </a:p>
          <a:p>
            <a:pPr>
              <a:spcBef>
                <a:spcPct val="50000"/>
              </a:spcBef>
            </a:pPr>
            <a:r>
              <a:rPr lang="ru-RU" sz="2800" b="1" i="1" u="sng">
                <a:solidFill>
                  <a:srgbClr val="CC6600"/>
                </a:solidFill>
              </a:rPr>
              <a:t> Колумб</a:t>
            </a:r>
          </a:p>
        </p:txBody>
      </p:sp>
      <p:sp>
        <p:nvSpPr>
          <p:cNvPr id="13328" name="Line 16"/>
          <p:cNvSpPr>
            <a:spLocks noChangeShapeType="1"/>
          </p:cNvSpPr>
          <p:nvPr/>
        </p:nvSpPr>
        <p:spPr bwMode="auto">
          <a:xfrm>
            <a:off x="4495800" y="1676400"/>
            <a:ext cx="0" cy="457200"/>
          </a:xfrm>
          <a:prstGeom prst="line">
            <a:avLst/>
          </a:prstGeom>
          <a:noFill/>
          <a:ln w="38100">
            <a:solidFill>
              <a:srgbClr val="CC6600"/>
            </a:solidFill>
            <a:round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cxnSp>
        <p:nvCxnSpPr>
          <p:cNvPr id="13329" name="AutoShape 17"/>
          <p:cNvCxnSpPr>
            <a:cxnSpLocks noChangeShapeType="1"/>
          </p:cNvCxnSpPr>
          <p:nvPr/>
        </p:nvCxnSpPr>
        <p:spPr bwMode="auto">
          <a:xfrm flipH="1">
            <a:off x="1752600" y="2133600"/>
            <a:ext cx="5334000" cy="1588"/>
          </a:xfrm>
          <a:prstGeom prst="straightConnector1">
            <a:avLst/>
          </a:prstGeom>
          <a:noFill/>
          <a:ln w="38100">
            <a:solidFill>
              <a:srgbClr val="CC6600"/>
            </a:solidFill>
            <a:round/>
            <a:headEnd/>
            <a:tailEnd/>
          </a:ln>
        </p:spPr>
      </p:cxnSp>
      <p:sp>
        <p:nvSpPr>
          <p:cNvPr id="13330" name="Line 18"/>
          <p:cNvSpPr>
            <a:spLocks noChangeShapeType="1"/>
          </p:cNvSpPr>
          <p:nvPr/>
        </p:nvSpPr>
        <p:spPr bwMode="auto">
          <a:xfrm>
            <a:off x="1752600" y="2133600"/>
            <a:ext cx="0" cy="609600"/>
          </a:xfrm>
          <a:prstGeom prst="line">
            <a:avLst/>
          </a:prstGeom>
          <a:noFill/>
          <a:ln w="38100">
            <a:solidFill>
              <a:srgbClr val="CC6600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3333" name="Line 21"/>
          <p:cNvSpPr>
            <a:spLocks noChangeShapeType="1"/>
          </p:cNvSpPr>
          <p:nvPr/>
        </p:nvSpPr>
        <p:spPr bwMode="auto">
          <a:xfrm>
            <a:off x="7086600" y="2133600"/>
            <a:ext cx="0" cy="685800"/>
          </a:xfrm>
          <a:prstGeom prst="line">
            <a:avLst/>
          </a:prstGeom>
          <a:noFill/>
          <a:ln w="38100">
            <a:solidFill>
              <a:srgbClr val="CC6600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3335" name="Text Box 23"/>
          <p:cNvSpPr txBox="1">
            <a:spLocks noChangeArrowheads="1"/>
          </p:cNvSpPr>
          <p:nvPr/>
        </p:nvSpPr>
        <p:spPr bwMode="auto">
          <a:xfrm>
            <a:off x="7010400" y="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pic>
        <p:nvPicPr>
          <p:cNvPr id="13336" name="Picture 24" descr="лод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3875" y="0"/>
            <a:ext cx="2270125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40" name="Line 28"/>
          <p:cNvSpPr>
            <a:spLocks noChangeShapeType="1"/>
          </p:cNvSpPr>
          <p:nvPr/>
        </p:nvSpPr>
        <p:spPr bwMode="auto">
          <a:xfrm>
            <a:off x="4495800" y="2133600"/>
            <a:ext cx="0" cy="685800"/>
          </a:xfrm>
          <a:prstGeom prst="line">
            <a:avLst/>
          </a:prstGeom>
          <a:noFill/>
          <a:ln w="38100">
            <a:solidFill>
              <a:srgbClr val="CC6600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5" dur="5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7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3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3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 animBg="1"/>
      <p:bldP spid="13320" grpId="0" animBg="1"/>
      <p:bldP spid="13321" grpId="0" animBg="1"/>
      <p:bldP spid="13322" grpId="0" autoUpdateAnimBg="0"/>
      <p:bldP spid="13323" grpId="0" animBg="1" autoUpdateAnimBg="0"/>
      <p:bldP spid="13325" grpId="0" autoUpdateAnimBg="0"/>
      <p:bldP spid="13326" grpId="0" autoUpdateAnimBg="0"/>
      <p:bldP spid="13327" grpId="0" autoUpdateAnimBg="0"/>
      <p:bldP spid="13328" grpId="0" animBg="1"/>
      <p:bldP spid="13330" grpId="0" animBg="1"/>
      <p:bldP spid="13333" grpId="0" animBg="1"/>
      <p:bldP spid="13335" grpId="0" autoUpdateAnimBg="0"/>
      <p:bldP spid="1334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3813" y="0"/>
            <a:ext cx="9120187" cy="1225550"/>
          </a:xfrm>
        </p:spPr>
        <p:txBody>
          <a:bodyPr anchor="ctr">
            <a:normAutofit/>
          </a:bodyPr>
          <a:lstStyle/>
          <a:p>
            <a:r>
              <a:rPr lang="ru-RU" sz="3800">
                <a:solidFill>
                  <a:srgbClr val="222268"/>
                </a:solidFill>
                <a:latin typeface="Mistral" pitchFamily="66" charset="0"/>
              </a:rPr>
              <a:t>Христофор Колумб, </a:t>
            </a:r>
            <a:br>
              <a:rPr lang="ru-RU" sz="3800">
                <a:solidFill>
                  <a:srgbClr val="222268"/>
                </a:solidFill>
                <a:latin typeface="Mistral" pitchFamily="66" charset="0"/>
              </a:rPr>
            </a:br>
            <a:r>
              <a:rPr lang="ru-RU" sz="3800">
                <a:solidFill>
                  <a:srgbClr val="222268"/>
                </a:solidFill>
                <a:latin typeface="Mistral" pitchFamily="66" charset="0"/>
              </a:rPr>
              <a:t>12 октября 1492г.</a:t>
            </a:r>
          </a:p>
        </p:txBody>
      </p:sp>
      <p:pic>
        <p:nvPicPr>
          <p:cNvPr id="69635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051720" y="50904"/>
            <a:ext cx="5663894" cy="6807096"/>
          </a:xfrm>
          <a:prstGeom prst="ellipse">
            <a:avLst/>
          </a:prstGeom>
          <a:effectLst>
            <a:softEdge rad="112500"/>
          </a:effectLst>
        </p:spPr>
      </p:pic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4427538" y="1268413"/>
            <a:ext cx="4716462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ru-RU" sz="2000">
                <a:latin typeface="Times New Roman" pitchFamily="18" charset="0"/>
                <a:cs typeface="Times New Roman" pitchFamily="18" charset="0"/>
              </a:rPr>
              <a:t>Х. Колумб первым официально пересёк Атлантический океан в субтропической и тропической полосе северного полушария и первым из европейцев ходил в Карибском море. Он положил начало открытию материка Южной Америки и перешейков Центральной Америки. </a:t>
            </a:r>
          </a:p>
          <a:p>
            <a:pPr marL="342900" indent="-342900"/>
            <a:r>
              <a:rPr lang="ru-RU" sz="2000">
                <a:latin typeface="Times New Roman" pitchFamily="18" charset="0"/>
                <a:cs typeface="Times New Roman" pitchFamily="18" charset="0"/>
              </a:rPr>
              <a:t>Открытия: </a:t>
            </a:r>
          </a:p>
          <a:p>
            <a:pPr marL="342900" indent="-342900">
              <a:buFontTx/>
              <a:buAutoNum type="arabicPeriod"/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Большие Антильские острова </a:t>
            </a:r>
          </a:p>
          <a:p>
            <a:pPr marL="342900" indent="-342900">
              <a:buFontTx/>
              <a:buAutoNum type="arabicPeriod"/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Малые Антильские острова (от Доминики до Виргинских островов включительно)</a:t>
            </a:r>
          </a:p>
          <a:p>
            <a:pPr marL="342900" indent="-342900">
              <a:buFontTx/>
              <a:buAutoNum type="arabicPeriod"/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Мелких острова в Карибском море</a:t>
            </a:r>
          </a:p>
          <a:p>
            <a:pPr marL="342900" indent="-342900">
              <a:buFontTx/>
              <a:buAutoNum type="arabicPeriod"/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Остров Тринидад у берегов Южной Америки. 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268760"/>
            <a:ext cx="2274924" cy="2736304"/>
          </a:xfrm>
          <a:prstGeom prst="ellipse">
            <a:avLst/>
          </a:prstGeom>
          <a:solidFill>
            <a:srgbClr val="FFFFFF">
              <a:alpha val="42000"/>
            </a:srgbClr>
          </a:solidFill>
          <a:ln w="19050">
            <a:solidFill>
              <a:srgbClr val="99CC00"/>
            </a:solidFill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6147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993775"/>
            <a:ext cx="9144000" cy="5864225"/>
          </a:xfrm>
          <a:noFill/>
          <a:ln>
            <a:solidFill>
              <a:srgbClr val="002060"/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143000"/>
          </a:xfrm>
        </p:spPr>
        <p:txBody>
          <a:bodyPr anchor="ctr"/>
          <a:lstStyle/>
          <a:p>
            <a:r>
              <a:rPr lang="ru-RU" sz="5000">
                <a:solidFill>
                  <a:srgbClr val="222268"/>
                </a:solidFill>
                <a:latin typeface="Mistral" pitchFamily="66" charset="0"/>
              </a:rPr>
              <a:t>Экспедиции Христофора Колумба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5943600"/>
            <a:ext cx="9144000" cy="9144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2000"/>
              <a:t>1492-1493г первая экспедиция, 1493-1496г вторая экспедиция</a:t>
            </a:r>
            <a:r>
              <a:rPr lang="ru-RU" sz="2000">
                <a:solidFill>
                  <a:srgbClr val="222268"/>
                </a:solidFill>
              </a:rPr>
              <a:t>,                                </a:t>
            </a:r>
            <a:r>
              <a:rPr lang="ru-RU" sz="2000"/>
              <a:t>1498-1500г третья экспедиция, 1502-1504 четвертая экспедиция.</a:t>
            </a:r>
          </a:p>
          <a:p>
            <a:pPr>
              <a:buFont typeface="Wingdings" pitchFamily="2" charset="2"/>
              <a:buNone/>
            </a:pPr>
            <a:endParaRPr lang="ru-RU" sz="2000"/>
          </a:p>
          <a:p>
            <a:pPr>
              <a:buFont typeface="Wingdings" pitchFamily="2" charset="2"/>
              <a:buNone/>
            </a:pPr>
            <a:endParaRPr lang="ru-RU" sz="2000"/>
          </a:p>
          <a:p>
            <a:endParaRPr lang="ru-RU" sz="2600"/>
          </a:p>
          <a:p>
            <a:endParaRPr lang="ru-RU" sz="2600"/>
          </a:p>
          <a:p>
            <a:endParaRPr lang="ru-RU" sz="2600"/>
          </a:p>
        </p:txBody>
      </p:sp>
      <p:pic>
        <p:nvPicPr>
          <p:cNvPr id="17413" name="Picture 5" descr="3"/>
          <p:cNvPicPr>
            <a:picLocks noChangeAspect="1" noChangeArrowheads="1"/>
          </p:cNvPicPr>
          <p:nvPr/>
        </p:nvPicPr>
        <p:blipFill>
          <a:blip r:embed="rId2">
            <a:lum bright="-12000" contrast="24000"/>
          </a:blip>
          <a:srcRect/>
          <a:stretch>
            <a:fillRect/>
          </a:stretch>
        </p:blipFill>
        <p:spPr bwMode="auto">
          <a:xfrm>
            <a:off x="304800" y="914400"/>
            <a:ext cx="85344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1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1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4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  <p:bldP spid="17412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765175"/>
          </a:xfrm>
        </p:spPr>
        <p:txBody>
          <a:bodyPr anchor="ctr"/>
          <a:lstStyle/>
          <a:p>
            <a:r>
              <a:rPr lang="ru-RU" sz="6300">
                <a:solidFill>
                  <a:srgbClr val="222268"/>
                </a:solidFill>
                <a:latin typeface="Mistral" pitchFamily="66" charset="0"/>
              </a:rPr>
              <a:t>Открытие по «ошибке»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419600" y="2566988"/>
            <a:ext cx="4256088" cy="187325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2100">
                <a:solidFill>
                  <a:srgbClr val="222268"/>
                </a:solidFill>
                <a:latin typeface="Times New Roman" pitchFamily="18" charset="0"/>
                <a:cs typeface="Times New Roman" pitchFamily="18" charset="0"/>
              </a:rPr>
              <a:t>До самой смерти Колумб был уверен, что побывал в Индии. Так «по ошибке» была открыта Америка.</a:t>
            </a:r>
          </a:p>
          <a:p>
            <a:pPr algn="ctr">
              <a:buFont typeface="Wingdings" pitchFamily="2" charset="2"/>
              <a:buNone/>
            </a:pPr>
            <a:endParaRPr lang="ru-RU" sz="2100">
              <a:solidFill>
                <a:srgbClr val="22226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7" name="Picture 7" descr="Южная Америка"/>
          <p:cNvPicPr>
            <a:picLocks noChangeAspect="1" noChangeArrowheads="1"/>
          </p:cNvPicPr>
          <p:nvPr/>
        </p:nvPicPr>
        <p:blipFill>
          <a:blip r:embed="rId2">
            <a:lum bright="-6000" contrast="36000"/>
          </a:blip>
          <a:srcRect/>
          <a:stretch>
            <a:fillRect/>
          </a:stretch>
        </p:blipFill>
        <p:spPr bwMode="auto">
          <a:xfrm>
            <a:off x="1835150" y="3716338"/>
            <a:ext cx="2322513" cy="298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6" descr="Северная Америка"/>
          <p:cNvPicPr>
            <a:picLocks noChangeAspect="1" noChangeArrowheads="1"/>
          </p:cNvPicPr>
          <p:nvPr/>
        </p:nvPicPr>
        <p:blipFill>
          <a:blip r:embed="rId3">
            <a:lum bright="-6000" contrast="30000"/>
          </a:blip>
          <a:srcRect/>
          <a:stretch>
            <a:fillRect/>
          </a:stretch>
        </p:blipFill>
        <p:spPr bwMode="auto">
          <a:xfrm>
            <a:off x="0" y="765175"/>
            <a:ext cx="2781300" cy="3200400"/>
          </a:xfrm>
          <a:prstGeom prst="rect">
            <a:avLst/>
          </a:prstGeom>
          <a:solidFill>
            <a:srgbClr val="FFFFFF">
              <a:alpha val="41960"/>
            </a:srgbClr>
          </a:solidFill>
          <a:ln w="19050">
            <a:solidFill>
              <a:srgbClr val="99CC00"/>
            </a:solidFill>
            <a:miter lim="800000"/>
            <a:headEnd/>
            <a:tailEnd/>
          </a:ln>
        </p:spPr>
      </p:pic>
      <p:sp>
        <p:nvSpPr>
          <p:cNvPr id="41989" name="Прямоугольник 7"/>
          <p:cNvSpPr>
            <a:spLocks noChangeArrowheads="1"/>
          </p:cNvSpPr>
          <p:nvPr/>
        </p:nvSpPr>
        <p:spPr bwMode="auto">
          <a:xfrm>
            <a:off x="2700338" y="2781300"/>
            <a:ext cx="4572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solidFill>
                <a:srgbClr val="8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48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1" animBg="1"/>
      <p:bldP spid="20483" grpId="1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219200"/>
          </a:xfrm>
        </p:spPr>
        <p:txBody>
          <a:bodyPr anchor="ctr"/>
          <a:lstStyle/>
          <a:p>
            <a:r>
              <a:rPr lang="ru-RU" sz="5700">
                <a:solidFill>
                  <a:srgbClr val="222268"/>
                </a:solidFill>
                <a:latin typeface="Mistral" pitchFamily="66" charset="0"/>
              </a:rPr>
              <a:t>Америго Веспуччи, 1507г.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sz="half" idx="4294967295"/>
          </p:nvPr>
        </p:nvSpPr>
        <p:spPr>
          <a:xfrm>
            <a:off x="4284663" y="1295400"/>
            <a:ext cx="4859337" cy="530225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Америго принимал участие в снаряжении экспедиций Колумба, был знаком с ним.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Успехи Колумба внушили ему мысль оставить торговое дело, чтобы познакомиться с новыми землями.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В письмах знатным друзьям, Веспуччи описывал свои путешествия и географические открытия. Кроме писем Веспуччи издавались и много книг, дневников его путешествий. </a:t>
            </a:r>
          </a:p>
          <a:p>
            <a:pPr>
              <a:lnSpc>
                <a:spcPct val="80000"/>
              </a:lnSpc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Реклама сделала своё дело – именно его имя стали связывать с вновь открытым материком, и в 1507 г. картограф Вальдземюллер приписал открытие нового континента, сделанное Колумбом, Веспуччи и назвал его Америкой, а в 1538 г. Меркатор назвал этим именем и северную часть материка</a:t>
            </a:r>
            <a:r>
              <a:rPr lang="ru-RU" sz="2100"/>
              <a:t>.</a:t>
            </a:r>
          </a:p>
        </p:txBody>
      </p:sp>
      <p:pic>
        <p:nvPicPr>
          <p:cNvPr id="7172" name="Picture 4" descr="Файл:Viñeta del mapa de Waldseemüller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05263"/>
            <a:ext cx="4305300" cy="260985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7" name="Содержимое 3" descr="C:\Documents and Settings\Максим\Мои документы\Мои рисунки\Америго Веспуччи.jpg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5513" y="1268413"/>
            <a:ext cx="4824412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Содержимое 3" descr="C:\Documents and Settings\Максим\Мои документы\Мои рисунки\Америго Веспуччи.jpg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1412875"/>
            <a:ext cx="22320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  <p:bldP spid="8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479550"/>
          </a:xfrm>
        </p:spPr>
        <p:txBody>
          <a:bodyPr anchor="ctr"/>
          <a:lstStyle/>
          <a:p>
            <a:r>
              <a:rPr lang="ru-RU" sz="5000">
                <a:solidFill>
                  <a:srgbClr val="222268"/>
                </a:solidFill>
                <a:latin typeface="Mistral" pitchFamily="66" charset="0"/>
              </a:rPr>
              <a:t>Открытие и исследование материка</a:t>
            </a:r>
          </a:p>
        </p:txBody>
      </p:sp>
      <p:pic>
        <p:nvPicPr>
          <p:cNvPr id="9219" name="Picture 2" descr="D:\ТАНЯ2\Рисунки с дисков\Class7\Открытия и исслед. Южной Америки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1484313"/>
            <a:ext cx="8058150" cy="5372100"/>
          </a:xfr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052513"/>
          </a:xfrm>
        </p:spPr>
        <p:txBody>
          <a:bodyPr anchor="ctr"/>
          <a:lstStyle/>
          <a:p>
            <a:r>
              <a:rPr lang="ru-RU" sz="5000">
                <a:solidFill>
                  <a:srgbClr val="222268"/>
                </a:solidFill>
                <a:latin typeface="Mistral" pitchFamily="66" charset="0"/>
              </a:rPr>
              <a:t>Нуньес де Бальбоа, 1510г.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4419600" y="1524000"/>
            <a:ext cx="4403725" cy="5018088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000"/>
              <a:t>Испанский конкистадор, который основал первый европейский город в Америке и первым из европейцев (во главе отряда из 190 испанцев и 600 индейцев-носильщиков) вышел на берег Тихого океана.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000"/>
              <a:t>Бальбоа первым из испанцев стал наведываться вглубь материка в поисках золота и рабов. 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000"/>
              <a:t>Для получения у индейцев необходимых ему сведений он не брезговал ни посулами, ни пытками. Особенный ужас туземцам внушали собаки, которые по команде конкистадора могли разорвать на куски любого.</a:t>
            </a:r>
          </a:p>
          <a:p>
            <a:pPr>
              <a:lnSpc>
                <a:spcPct val="80000"/>
              </a:lnSpc>
            </a:pPr>
            <a:endParaRPr lang="ru-RU" sz="2000"/>
          </a:p>
          <a:p>
            <a:pPr>
              <a:lnSpc>
                <a:spcPct val="80000"/>
              </a:lnSpc>
            </a:pPr>
            <a:endParaRPr lang="ru-RU" sz="2000"/>
          </a:p>
        </p:txBody>
      </p:sp>
      <p:pic>
        <p:nvPicPr>
          <p:cNvPr id="12292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" y="1524000"/>
            <a:ext cx="3659188" cy="4879975"/>
          </a:xfr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4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268413"/>
          </a:xfrm>
        </p:spPr>
        <p:txBody>
          <a:bodyPr anchor="ctr">
            <a:noAutofit/>
          </a:bodyPr>
          <a:lstStyle/>
          <a:p>
            <a:r>
              <a:rPr lang="ru-RU" sz="5000">
                <a:solidFill>
                  <a:srgbClr val="222268"/>
                </a:solidFill>
                <a:latin typeface="Mistral" pitchFamily="66" charset="0"/>
              </a:rPr>
              <a:t>Александр Гумбольдт, </a:t>
            </a:r>
            <a:br>
              <a:rPr lang="ru-RU" sz="5000">
                <a:solidFill>
                  <a:srgbClr val="222268"/>
                </a:solidFill>
                <a:latin typeface="Mistral" pitchFamily="66" charset="0"/>
              </a:rPr>
            </a:br>
            <a:r>
              <a:rPr lang="ru-RU" sz="5000">
                <a:solidFill>
                  <a:srgbClr val="222268"/>
                </a:solidFill>
                <a:latin typeface="Mistral" pitchFamily="66" charset="0"/>
              </a:rPr>
              <a:t>1799–1804 годы путешествий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5219700" y="1752600"/>
            <a:ext cx="3744913" cy="4713288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100"/>
              <a:t>Собрал и обобщил совместно с франц. Ботаником Эме Бонпланом большой географический материал об особенностях природы Южно-Американского континента.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100"/>
              <a:t>Обосновал идею высотной поясности на примере Анд, описал природу холодного течения у западных берегов, геологическое строение отдельных территорий.</a:t>
            </a:r>
          </a:p>
        </p:txBody>
      </p:sp>
      <p:pic>
        <p:nvPicPr>
          <p:cNvPr id="10244" name="Picture 4" descr="Файл:Humboldt-Bonpland Chimborazo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3716338"/>
            <a:ext cx="4254500" cy="283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email"/>
          <a:srcRect/>
          <a:stretch>
            <a:fillRect/>
          </a:stretch>
        </p:blipFill>
        <p:spPr>
          <a:xfrm>
            <a:off x="179512" y="1268760"/>
            <a:ext cx="2010354" cy="2819399"/>
          </a:xfrm>
          <a:prstGeom prst="ellipse">
            <a:avLst/>
          </a:prstGeom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268413"/>
          </a:xfrm>
        </p:spPr>
        <p:txBody>
          <a:bodyPr anchor="ctr">
            <a:noAutofit/>
          </a:bodyPr>
          <a:lstStyle/>
          <a:p>
            <a:r>
              <a:rPr lang="ru-RU" sz="5000">
                <a:solidFill>
                  <a:srgbClr val="222268"/>
                </a:solidFill>
                <a:latin typeface="Mistral" pitchFamily="66" charset="0"/>
              </a:rPr>
              <a:t>Николай Иванович Вавилов, </a:t>
            </a:r>
            <a:br>
              <a:rPr lang="ru-RU" sz="5000">
                <a:solidFill>
                  <a:srgbClr val="222268"/>
                </a:solidFill>
                <a:latin typeface="Mistral" pitchFamily="66" charset="0"/>
              </a:rPr>
            </a:br>
            <a:r>
              <a:rPr lang="ru-RU" sz="5000">
                <a:solidFill>
                  <a:srgbClr val="222268"/>
                </a:solidFill>
                <a:latin typeface="Mistral" pitchFamily="66" charset="0"/>
              </a:rPr>
              <a:t>1932-1933гг.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4800600" y="2133600"/>
            <a:ext cx="4343400" cy="4724400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300"/>
              <a:t>Русский ботаник, растениевод, генетик, географ и организатор науки. 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300"/>
              <a:t>Установил на материке древние очаги происхождения и разнообразия культурных растений.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300"/>
              <a:t>Экспедиция в Южную Америку продолжалась 3 года.</a:t>
            </a:r>
          </a:p>
          <a:p>
            <a:pPr>
              <a:lnSpc>
                <a:spcPct val="90000"/>
              </a:lnSpc>
            </a:pPr>
            <a:endParaRPr lang="ru-RU" sz="2300"/>
          </a:p>
        </p:txBody>
      </p:sp>
      <p:pic>
        <p:nvPicPr>
          <p:cNvPr id="11268" name="Picture 2" descr="Картинка 12 из 359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879850"/>
            <a:ext cx="4495800" cy="297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email"/>
          <a:srcRect/>
          <a:stretch>
            <a:fillRect/>
          </a:stretch>
        </p:blipFill>
        <p:spPr>
          <a:xfrm>
            <a:off x="611560" y="1196752"/>
            <a:ext cx="2303397" cy="2849563"/>
          </a:xfrm>
          <a:prstGeom prst="ellipse">
            <a:avLst/>
          </a:prstGeom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 sz="7600">
                <a:solidFill>
                  <a:srgbClr val="22226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stral" pitchFamily="66" charset="0"/>
              </a:rPr>
              <a:t>Вывод: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468313" y="1600200"/>
            <a:ext cx="8218487" cy="4530725"/>
          </a:xfrm>
        </p:spPr>
        <p:txBody>
          <a:bodyPr/>
          <a:lstStyle/>
          <a:p>
            <a:pPr marL="514350" indent="-514350">
              <a:buFontTx/>
              <a:buAutoNum type="arabicPeriod"/>
            </a:pPr>
            <a:r>
              <a:rPr lang="ru-RU" sz="2600"/>
              <a:t>Ю.А. относится к группе южных материков, потому что… </a:t>
            </a:r>
          </a:p>
          <a:p>
            <a:pPr marL="514350" indent="-514350">
              <a:buFontTx/>
              <a:buAutoNum type="arabicPeriod"/>
            </a:pPr>
            <a:r>
              <a:rPr lang="ru-RU" sz="2600"/>
              <a:t>Крайние точки имеют только западную долготу, потому что…</a:t>
            </a:r>
          </a:p>
          <a:p>
            <a:pPr marL="514350" indent="-514350">
              <a:buFontTx/>
              <a:buAutoNum type="arabicPeriod"/>
            </a:pPr>
            <a:r>
              <a:rPr lang="ru-RU" sz="2600"/>
              <a:t>У берегов Ю. А. выделяется небольшое количество морей и заливов, потому что…</a:t>
            </a:r>
          </a:p>
          <a:p>
            <a:pPr marL="514350" indent="-514350">
              <a:buFontTx/>
              <a:buAutoNum type="arabicPeriod"/>
            </a:pPr>
            <a:r>
              <a:rPr lang="ru-RU" sz="2600"/>
              <a:t>Открытие Америки произошло по ошибке, потому что…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Край">
  <a:themeElements>
    <a:clrScheme name="Край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Край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рай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ай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ай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649</TotalTime>
  <Words>738</Words>
  <Application>Microsoft Office PowerPoint</Application>
  <PresentationFormat>Экран (4:3)</PresentationFormat>
  <Paragraphs>110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5" baseType="lpstr">
      <vt:lpstr>Arial</vt:lpstr>
      <vt:lpstr>Garamond</vt:lpstr>
      <vt:lpstr>Times New Roman</vt:lpstr>
      <vt:lpstr>Wingdings</vt:lpstr>
      <vt:lpstr>Calibri</vt:lpstr>
      <vt:lpstr>Mistral</vt:lpstr>
      <vt:lpstr>Край</vt:lpstr>
      <vt:lpstr>Слайд 1</vt:lpstr>
      <vt:lpstr>   САМАЯ ДЛИННАЯ В МИРЕ ГОРНАЯ ЦЕПЬ:      Анды на западе Южной Америки, 9000 км    </vt:lpstr>
      <vt:lpstr>САМОЕ БОЛЬШОЕ ВЫСОКОГОРНОЕ ОЗЕРО:  Титикака, Перу -Боливия, 8 248 кв. км  (3 200 кв. миль) </vt:lpstr>
      <vt:lpstr>САМАЯ ПОЛНОВОДНАЯ В МИРЕ РЕКА:  Амазонка, Перу — Боливия,  каждую секунду в Атлантический океан она выливает 200 000 куб. м  (7 100 000 куб. футов) воды  </vt:lpstr>
      <vt:lpstr>САМЫЙ ВЫСОКИЙ В МИРЕ ВОДОПАД:  Анхель (водопад Ангелов), Венесуэла, 979 м (3 212 футов)  </vt:lpstr>
      <vt:lpstr>Слайд 6</vt:lpstr>
      <vt:lpstr>Крайние точки Южной Америки</vt:lpstr>
      <vt:lpstr>Размеры материка</vt:lpstr>
      <vt:lpstr>Береговая линия</vt:lpstr>
      <vt:lpstr>Панамский канал</vt:lpstr>
      <vt:lpstr>Карибское море</vt:lpstr>
      <vt:lpstr>Малые Антильские острова</vt:lpstr>
      <vt:lpstr>Залив Ла-Плата</vt:lpstr>
      <vt:lpstr>Фолклендские острова</vt:lpstr>
      <vt:lpstr>Огненная Земля</vt:lpstr>
      <vt:lpstr>Слайд 16</vt:lpstr>
      <vt:lpstr>Магелланов пролив</vt:lpstr>
      <vt:lpstr>Поиск пути в Индию</vt:lpstr>
      <vt:lpstr>Слайд 19</vt:lpstr>
      <vt:lpstr>Христофор Колумб,  12 октября 1492г.</vt:lpstr>
      <vt:lpstr>Экспедиции Христофора Колумба</vt:lpstr>
      <vt:lpstr>Открытие по «ошибке»</vt:lpstr>
      <vt:lpstr>Америго Веспуччи, 1507г.</vt:lpstr>
      <vt:lpstr>Открытие и исследование материка</vt:lpstr>
      <vt:lpstr>Нуньес де Бальбоа, 1510г.</vt:lpstr>
      <vt:lpstr>Александр Гумбольдт,  1799–1804 годы путешествий</vt:lpstr>
      <vt:lpstr>Николай Иванович Вавилов,  1932-1933гг. </vt:lpstr>
      <vt:lpstr>Вывод: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Брайт</dc:creator>
  <cp:lastModifiedBy>Вадим</cp:lastModifiedBy>
  <cp:revision>70</cp:revision>
  <dcterms:created xsi:type="dcterms:W3CDTF">2011-10-31T16:35:40Z</dcterms:created>
  <dcterms:modified xsi:type="dcterms:W3CDTF">2012-02-01T11:58:22Z</dcterms:modified>
</cp:coreProperties>
</file>