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3" r:id="rId2"/>
    <p:sldId id="282" r:id="rId3"/>
    <p:sldId id="256" r:id="rId4"/>
    <p:sldId id="284" r:id="rId5"/>
    <p:sldId id="257" r:id="rId6"/>
    <p:sldId id="258" r:id="rId7"/>
    <p:sldId id="259" r:id="rId8"/>
    <p:sldId id="260" r:id="rId9"/>
    <p:sldId id="261" r:id="rId10"/>
    <p:sldId id="285" r:id="rId11"/>
    <p:sldId id="289" r:id="rId12"/>
    <p:sldId id="286" r:id="rId13"/>
    <p:sldId id="287" r:id="rId14"/>
    <p:sldId id="288" r:id="rId15"/>
    <p:sldId id="290" r:id="rId16"/>
    <p:sldId id="291" r:id="rId17"/>
    <p:sldId id="262" r:id="rId18"/>
    <p:sldId id="292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74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E4138-10C8-4D73-B0DF-968789425E26}" type="datetimeFigureOut">
              <a:rPr lang="ru-RU" smtClean="0"/>
              <a:pPr/>
              <a:t>27.04.2013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4B65B-5398-40C6-B712-7774DAFBCB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905000"/>
            <a:ext cx="8534400" cy="205740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Электроны в атоме. </a:t>
            </a:r>
            <a:r>
              <a:rPr lang="ru-RU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Орбитали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38600" y="4495800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Маслов А.С., Штремплер Г.И.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Кафедра химии и методики обучения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Института химии Саратовского государственного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университета им. Н.Г. Чернышевского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Саратов, 2013 год 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Уникальные свойства электрона: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28600" y="990600"/>
            <a:ext cx="5943600" cy="5867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rgbClr val="002060"/>
                </a:solidFill>
              </a:rPr>
              <a:t>Согласно </a:t>
            </a:r>
            <a:r>
              <a:rPr lang="ru-RU" b="1" dirty="0" smtClean="0">
                <a:solidFill>
                  <a:srgbClr val="FF0000"/>
                </a:solidFill>
              </a:rPr>
              <a:t>де Бройлю</a:t>
            </a:r>
            <a:r>
              <a:rPr lang="ru-RU" b="1" dirty="0" smtClean="0">
                <a:solidFill>
                  <a:srgbClr val="002060"/>
                </a:solidFill>
              </a:rPr>
              <a:t>, с каждым микрообъектом связываются, с одной стороны, </a:t>
            </a:r>
            <a:r>
              <a:rPr lang="ru-RU" b="1" dirty="0" smtClean="0">
                <a:solidFill>
                  <a:srgbClr val="FF0000"/>
                </a:solidFill>
              </a:rPr>
              <a:t>корпускулярные характеристики —энергия и импульс, а с другой стороны — волновые характеристики — частота и длина волны. </a:t>
            </a:r>
            <a:r>
              <a:rPr lang="ru-RU" b="1" dirty="0" smtClean="0">
                <a:solidFill>
                  <a:srgbClr val="002060"/>
                </a:solidFill>
              </a:rPr>
              <a:t>Подобно другим частицам, электрон обладает определённой массой и зарядом; в то же время движущийся электрон проявляет волновые свойства.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Broglie 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990600"/>
            <a:ext cx="2971800" cy="378013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5000" y="4800600"/>
            <a:ext cx="342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Луи де Бройль</a:t>
            </a:r>
            <a:r>
              <a:rPr lang="ru-RU" sz="2000" dirty="0" smtClean="0">
                <a:solidFill>
                  <a:srgbClr val="002060"/>
                </a:solidFill>
              </a:rPr>
              <a:t> (1892—1987)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715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Атомная </a:t>
            </a:r>
            <a:r>
              <a:rPr lang="ru-RU" b="1" dirty="0" err="1" smtClean="0">
                <a:solidFill>
                  <a:srgbClr val="FF0000"/>
                </a:solidFill>
              </a:rPr>
              <a:t>орбиталь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2057400"/>
            <a:ext cx="8305800" cy="1219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пространства, где вероятнее всего находится электрон.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10200" y="15240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это область</a:t>
            </a:r>
            <a:endParaRPr lang="ru-RU" sz="3600" dirty="0"/>
          </a:p>
        </p:txBody>
      </p:sp>
      <p:pic>
        <p:nvPicPr>
          <p:cNvPr id="5" name="Picture 2" descr="http://him.1september.ru/2005/19/28-2.gif"/>
          <p:cNvPicPr>
            <a:picLocks noChangeAspect="1" noChangeArrowheads="1"/>
          </p:cNvPicPr>
          <p:nvPr/>
        </p:nvPicPr>
        <p:blipFill>
          <a:blip r:embed="rId2" cstate="print"/>
          <a:srcRect l="1890" t="5006" r="1890" b="7509"/>
          <a:stretch>
            <a:fillRect/>
          </a:stretch>
        </p:blipFill>
        <p:spPr bwMode="auto">
          <a:xfrm>
            <a:off x="2667000" y="4343400"/>
            <a:ext cx="3666010" cy="125827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83 0.04442 L -0.17917 0.15545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" y="5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28800"/>
            <a:ext cx="9144000" cy="18288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Таблица:</a:t>
            </a:r>
            <a:br>
              <a:rPr lang="ru-RU" sz="60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FF0000"/>
                </a:solidFill>
              </a:rPr>
              <a:t>«Характеристика </a:t>
            </a:r>
            <a:r>
              <a:rPr lang="ru-RU" sz="6000" b="1" dirty="0" err="1" smtClean="0">
                <a:solidFill>
                  <a:srgbClr val="FF0000"/>
                </a:solidFill>
              </a:rPr>
              <a:t>орбиталей</a:t>
            </a:r>
            <a:r>
              <a:rPr lang="ru-RU" sz="6000" b="1" dirty="0" smtClean="0">
                <a:solidFill>
                  <a:srgbClr val="FF0000"/>
                </a:solidFill>
              </a:rPr>
              <a:t>»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0"/>
          <a:ext cx="9144000" cy="69009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35622"/>
                <a:gridCol w="4946179"/>
                <a:gridCol w="2362199"/>
              </a:tblGrid>
              <a:tr h="15115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Название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Форма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Максимальное число электронов на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подуровне</a:t>
                      </a:r>
                      <a:endParaRPr lang="ru-RU" sz="2400" baseline="30000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440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1995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0"/>
          <a:ext cx="9144000" cy="69009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35622"/>
                <a:gridCol w="4946179"/>
                <a:gridCol w="2362199"/>
              </a:tblGrid>
              <a:tr h="15115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Название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Форма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Максимальное число электронов на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подуровне</a:t>
                      </a:r>
                      <a:endParaRPr lang="ru-RU" sz="2400" baseline="30000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440">
                <a:tc>
                  <a:txBody>
                    <a:bodyPr/>
                    <a:lstStyle/>
                    <a:p>
                      <a:pPr algn="ctr"/>
                      <a:r>
                        <a:rPr lang="en-US" sz="4400" b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1995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him.1september.ru/2005/19/28-1.gif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36000" contrast="47000"/>
          </a:blip>
          <a:srcRect l="7559" t="16923" r="2520" b="16923"/>
          <a:stretch>
            <a:fillRect/>
          </a:stretch>
        </p:blipFill>
        <p:spPr bwMode="auto">
          <a:xfrm>
            <a:off x="3733800" y="1600200"/>
            <a:ext cx="1284747" cy="119032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0"/>
          <a:ext cx="9144000" cy="69009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35622"/>
                <a:gridCol w="4946179"/>
                <a:gridCol w="2362199"/>
              </a:tblGrid>
              <a:tr h="15115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Название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Форма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Максимальное число электронов на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подуровне</a:t>
                      </a:r>
                      <a:endParaRPr lang="ru-RU" sz="2400" baseline="30000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440">
                <a:tc>
                  <a:txBody>
                    <a:bodyPr/>
                    <a:lstStyle/>
                    <a:p>
                      <a:pPr algn="ctr"/>
                      <a:r>
                        <a:rPr lang="en-US" sz="4400" b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199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him.1september.ru/2005/19/28-1.gif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36000" contrast="47000"/>
          </a:blip>
          <a:srcRect l="7559" t="16923" r="2520" b="16923"/>
          <a:stretch>
            <a:fillRect/>
          </a:stretch>
        </p:blipFill>
        <p:spPr bwMode="auto">
          <a:xfrm>
            <a:off x="3733800" y="1600200"/>
            <a:ext cx="1284747" cy="1190322"/>
          </a:xfrm>
          <a:prstGeom prst="rect">
            <a:avLst/>
          </a:prstGeom>
          <a:noFill/>
        </p:spPr>
      </p:pic>
      <p:pic>
        <p:nvPicPr>
          <p:cNvPr id="36866" name="Picture 2" descr="http://him.1september.ru/2005/19/28-2.gif"/>
          <p:cNvPicPr>
            <a:picLocks noChangeAspect="1" noChangeArrowheads="1"/>
          </p:cNvPicPr>
          <p:nvPr/>
        </p:nvPicPr>
        <p:blipFill>
          <a:blip r:embed="rId3" cstate="print"/>
          <a:srcRect l="1890" t="5006" r="1890" b="7509"/>
          <a:stretch>
            <a:fillRect/>
          </a:stretch>
        </p:blipFill>
        <p:spPr bwMode="auto">
          <a:xfrm>
            <a:off x="2667000" y="2932725"/>
            <a:ext cx="3666010" cy="1258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0"/>
          <a:ext cx="9144000" cy="69009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35622"/>
                <a:gridCol w="4946179"/>
                <a:gridCol w="2362199"/>
              </a:tblGrid>
              <a:tr h="15115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Название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Форма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Максимальное число электронов на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подуровне</a:t>
                      </a:r>
                      <a:endParaRPr lang="ru-RU" sz="2400" baseline="30000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440">
                <a:tc>
                  <a:txBody>
                    <a:bodyPr/>
                    <a:lstStyle/>
                    <a:p>
                      <a:pPr algn="ctr"/>
                      <a:r>
                        <a:rPr lang="en-US" sz="4400" b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199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him.1september.ru/2005/19/28-1.gif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36000" contrast="47000"/>
          </a:blip>
          <a:srcRect l="7559" t="16923" r="2520" b="16923"/>
          <a:stretch>
            <a:fillRect/>
          </a:stretch>
        </p:blipFill>
        <p:spPr bwMode="auto">
          <a:xfrm>
            <a:off x="3733800" y="1600200"/>
            <a:ext cx="1284747" cy="1190322"/>
          </a:xfrm>
          <a:prstGeom prst="rect">
            <a:avLst/>
          </a:prstGeom>
          <a:noFill/>
        </p:spPr>
      </p:pic>
      <p:pic>
        <p:nvPicPr>
          <p:cNvPr id="36866" name="Picture 2" descr="http://him.1september.ru/2005/19/28-2.gif"/>
          <p:cNvPicPr>
            <a:picLocks noChangeAspect="1" noChangeArrowheads="1"/>
          </p:cNvPicPr>
          <p:nvPr/>
        </p:nvPicPr>
        <p:blipFill>
          <a:blip r:embed="rId3" cstate="print"/>
          <a:srcRect l="1890" t="5006" r="1890" b="7509"/>
          <a:stretch>
            <a:fillRect/>
          </a:stretch>
        </p:blipFill>
        <p:spPr bwMode="auto">
          <a:xfrm>
            <a:off x="2667000" y="2971800"/>
            <a:ext cx="3666010" cy="1258275"/>
          </a:xfrm>
          <a:prstGeom prst="rect">
            <a:avLst/>
          </a:prstGeom>
          <a:noFill/>
        </p:spPr>
      </p:pic>
      <p:pic>
        <p:nvPicPr>
          <p:cNvPr id="36868" name="Picture 4" descr="http://pda.coolreferat.com/ref-0_630937882-9511.coolpic"/>
          <p:cNvPicPr>
            <a:picLocks noChangeAspect="1" noChangeArrowheads="1"/>
          </p:cNvPicPr>
          <p:nvPr/>
        </p:nvPicPr>
        <p:blipFill>
          <a:blip r:embed="rId4" cstate="print"/>
          <a:srcRect l="947" t="65661" r="947" b="3203"/>
          <a:stretch>
            <a:fillRect/>
          </a:stretch>
        </p:blipFill>
        <p:spPr bwMode="auto">
          <a:xfrm>
            <a:off x="1905000" y="4419600"/>
            <a:ext cx="4800600" cy="109702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0"/>
          <a:ext cx="9144000" cy="69009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35622"/>
                <a:gridCol w="4946179"/>
                <a:gridCol w="2362199"/>
              </a:tblGrid>
              <a:tr h="15115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Название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Форма </a:t>
                      </a:r>
                      <a:r>
                        <a:rPr lang="ru-RU" sz="2800" dirty="0" err="1" smtClean="0">
                          <a:solidFill>
                            <a:srgbClr val="002060"/>
                          </a:solidFill>
                        </a:rPr>
                        <a:t>орбитали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Максимальное число электронов на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</a:rPr>
                        <a:t>подуровне</a:t>
                      </a:r>
                      <a:endParaRPr lang="ru-RU" sz="2400" baseline="30000" dirty="0" smtClean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440">
                <a:tc>
                  <a:txBody>
                    <a:bodyPr/>
                    <a:lstStyle/>
                    <a:p>
                      <a:pPr algn="ctr"/>
                      <a:r>
                        <a:rPr lang="en-US" sz="4400" b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1995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1007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ru-RU" sz="4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him.1september.ru/2005/19/28-1.gif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-36000" contrast="47000"/>
          </a:blip>
          <a:srcRect l="7559" t="16923" r="2520" b="16923"/>
          <a:stretch>
            <a:fillRect/>
          </a:stretch>
        </p:blipFill>
        <p:spPr bwMode="auto">
          <a:xfrm>
            <a:off x="3733800" y="1600200"/>
            <a:ext cx="1284747" cy="1190322"/>
          </a:xfrm>
          <a:prstGeom prst="rect">
            <a:avLst/>
          </a:prstGeom>
          <a:noFill/>
        </p:spPr>
      </p:pic>
      <p:pic>
        <p:nvPicPr>
          <p:cNvPr id="36866" name="Picture 2" descr="http://him.1september.ru/2005/19/28-2.gif"/>
          <p:cNvPicPr>
            <a:picLocks noChangeAspect="1" noChangeArrowheads="1"/>
          </p:cNvPicPr>
          <p:nvPr/>
        </p:nvPicPr>
        <p:blipFill>
          <a:blip r:embed="rId3" cstate="print"/>
          <a:srcRect l="1890" t="5006" r="1890" b="7509"/>
          <a:stretch>
            <a:fillRect/>
          </a:stretch>
        </p:blipFill>
        <p:spPr bwMode="auto">
          <a:xfrm>
            <a:off x="2667000" y="2971800"/>
            <a:ext cx="3666010" cy="1258275"/>
          </a:xfrm>
          <a:prstGeom prst="rect">
            <a:avLst/>
          </a:prstGeom>
          <a:noFill/>
        </p:spPr>
      </p:pic>
      <p:pic>
        <p:nvPicPr>
          <p:cNvPr id="36868" name="Picture 4" descr="http://pda.coolreferat.com/ref-0_630937882-9511.coolpic"/>
          <p:cNvPicPr>
            <a:picLocks noChangeAspect="1" noChangeArrowheads="1"/>
          </p:cNvPicPr>
          <p:nvPr/>
        </p:nvPicPr>
        <p:blipFill>
          <a:blip r:embed="rId4" cstate="print"/>
          <a:srcRect l="947" t="65661" r="947" b="3203"/>
          <a:stretch>
            <a:fillRect/>
          </a:stretch>
        </p:blipFill>
        <p:spPr bwMode="auto">
          <a:xfrm>
            <a:off x="1905000" y="4419600"/>
            <a:ext cx="4800600" cy="1097028"/>
          </a:xfrm>
          <a:prstGeom prst="rect">
            <a:avLst/>
          </a:prstGeom>
          <a:noFill/>
        </p:spPr>
      </p:pic>
      <p:pic>
        <p:nvPicPr>
          <p:cNvPr id="36870" name="Picture 6" descr="f-орбитал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5562600"/>
            <a:ext cx="3629025" cy="1371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" y="1"/>
            <a:ext cx="8305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FF0000"/>
                </a:solidFill>
              </a:rPr>
              <a:t>Энергетический уровень </a:t>
            </a:r>
            <a:r>
              <a:rPr lang="ru-RU" sz="4000" b="1" dirty="0" smtClean="0">
                <a:solidFill>
                  <a:srgbClr val="002060"/>
                </a:solidFill>
              </a:rPr>
              <a:t>(электронный уровень), совокупность электронов в атоме.</a:t>
            </a:r>
            <a:r>
              <a:rPr lang="ru-RU" sz="4000" dirty="0" smtClean="0">
                <a:solidFill>
                  <a:srgbClr val="002060"/>
                </a:solidFill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</a:rPr>
              <a:t>Количество  энергетических уровней равно номеру периода, к которому относится данный химический элемент.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4498287"/>
            <a:ext cx="9144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= 2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0" lang="ru-RU" sz="48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где</a:t>
            </a:r>
            <a:r>
              <a:rPr kumimoji="0" lang="ru-RU" sz="2800" b="1" i="0" u="none" strike="noStrike" cap="none" normalizeH="0" baseline="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– максимально возможное число электронов на уровне;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– номер периода, в котором находится элемент в периодической системе.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30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066800"/>
          <a:ext cx="9144000" cy="609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066280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066800"/>
          <a:ext cx="9144000" cy="609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066280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 (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1s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066800"/>
          <a:ext cx="9144000" cy="609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066280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 (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1s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(L)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2s, 2p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066800"/>
          <a:ext cx="9144000" cy="609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066280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 (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1s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(L)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2s, 2p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(M)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3s, 3p, 3d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18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066800"/>
          <a:ext cx="9144000" cy="609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066280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 (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1s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(L)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2s, 2p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(M)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3s, 3p, 3d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18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(N)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4s, 4p, 4d, 4f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449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«Энергетические уровни»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914399"/>
          <a:ext cx="9144000" cy="5978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2362200"/>
                <a:gridCol w="3733800"/>
              </a:tblGrid>
              <a:tr h="1337196">
                <a:tc>
                  <a:txBody>
                    <a:bodyPr/>
                    <a:lstStyle/>
                    <a:p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Энергетический уровень (</a:t>
                      </a:r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kern="1200" dirty="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s-, p-, d-, f- </a:t>
                      </a:r>
                      <a:r>
                        <a:rPr lang="ru-RU" sz="3200" b="1" kern="1200" dirty="0" err="1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орбитали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</a:rPr>
                        <a:t>Максимальное число электронов на энергетическом уровне</a:t>
                      </a:r>
                      <a:endParaRPr lang="ru-RU" sz="1600" dirty="0">
                        <a:solidFill>
                          <a:srgbClr val="FFFF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21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 (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1s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21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(L)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2s, 2p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21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(M)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3s, 3p, 3d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18</a:t>
                      </a:r>
                      <a:endParaRPr lang="ru-RU" sz="240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21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(N)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4s, 4p, 4d, 4f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921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(O)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5s, 5p, 5d, 5f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32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r="37258" b="73561"/>
          <a:stretch>
            <a:fillRect/>
          </a:stretch>
        </p:blipFill>
        <p:spPr bwMode="auto">
          <a:xfrm>
            <a:off x="4267198" y="2857318"/>
            <a:ext cx="1599244" cy="111017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88506" y="2268327"/>
            <a:ext cx="1026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ru-RU" sz="9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2268" y="3358970"/>
            <a:ext cx="513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2362200"/>
            <a:ext cx="770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l="2661" t="40386" r="37258" b="34617"/>
          <a:stretch>
            <a:fillRect/>
          </a:stretch>
        </p:blipFill>
        <p:spPr bwMode="auto">
          <a:xfrm>
            <a:off x="4267199" y="4191001"/>
            <a:ext cx="1541585" cy="1183388"/>
          </a:xfrm>
          <a:prstGeom prst="rect">
            <a:avLst/>
          </a:prstGeom>
          <a:noFill/>
        </p:spPr>
      </p:pic>
      <p:pic>
        <p:nvPicPr>
          <p:cNvPr id="12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t="80772" r="34596"/>
          <a:stretch>
            <a:fillRect/>
          </a:stretch>
        </p:blipFill>
        <p:spPr bwMode="auto">
          <a:xfrm>
            <a:off x="4267200" y="1713496"/>
            <a:ext cx="1617445" cy="87730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81000" y="0"/>
            <a:ext cx="853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Строение атома кислорода</a:t>
            </a:r>
            <a:endParaRPr lang="ru-RU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Дуга 14"/>
          <p:cNvSpPr/>
          <p:nvPr/>
        </p:nvSpPr>
        <p:spPr>
          <a:xfrm rot="2411687">
            <a:off x="-13154" y="1865057"/>
            <a:ext cx="2523151" cy="2716536"/>
          </a:xfrm>
          <a:prstGeom prst="arc">
            <a:avLst>
              <a:gd name="adj1" fmla="val 17033663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 rot="2411687">
            <a:off x="425675" y="1865058"/>
            <a:ext cx="2523151" cy="2716536"/>
          </a:xfrm>
          <a:prstGeom prst="arc">
            <a:avLst>
              <a:gd name="adj1" fmla="val 17033663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49189" y="4051440"/>
            <a:ext cx="342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06389" y="4051440"/>
            <a:ext cx="342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l="63870" t="80772" r="10645"/>
          <a:stretch>
            <a:fillRect/>
          </a:stretch>
        </p:blipFill>
        <p:spPr bwMode="auto">
          <a:xfrm>
            <a:off x="5791200" y="1728000"/>
            <a:ext cx="630244" cy="877304"/>
          </a:xfrm>
          <a:prstGeom prst="rect">
            <a:avLst/>
          </a:prstGeom>
          <a:noFill/>
        </p:spPr>
      </p:pic>
      <p:pic>
        <p:nvPicPr>
          <p:cNvPr id="21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l="63870" r="13306" b="73561"/>
          <a:stretch>
            <a:fillRect/>
          </a:stretch>
        </p:blipFill>
        <p:spPr bwMode="auto">
          <a:xfrm>
            <a:off x="5791200" y="2880000"/>
            <a:ext cx="581762" cy="1110174"/>
          </a:xfrm>
          <a:prstGeom prst="rect">
            <a:avLst/>
          </a:prstGeom>
          <a:noFill/>
        </p:spPr>
      </p:pic>
      <p:pic>
        <p:nvPicPr>
          <p:cNvPr id="22" name="Picture 3" descr="C:\Users\1\Desktop\кислород 2.png"/>
          <p:cNvPicPr>
            <a:picLocks noChangeAspect="1" noChangeArrowheads="1"/>
          </p:cNvPicPr>
          <p:nvPr/>
        </p:nvPicPr>
        <p:blipFill>
          <a:blip r:embed="rId2" cstate="print"/>
          <a:srcRect l="63870" t="40386" r="10645" b="34617"/>
          <a:stretch>
            <a:fillRect/>
          </a:stretch>
        </p:blipFill>
        <p:spPr bwMode="auto">
          <a:xfrm>
            <a:off x="5791200" y="4191000"/>
            <a:ext cx="653896" cy="118338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2590800" y="19050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57400" y="1905000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3" grpId="0"/>
      <p:bldP spid="15" grpId="0" animBg="1"/>
      <p:bldP spid="16" grpId="0" animBg="1"/>
      <p:bldP spid="17" grpId="0"/>
      <p:bldP spid="18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Закрепление: 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rgbClr val="002060"/>
                </a:solidFill>
              </a:rPr>
              <a:t>	</a:t>
            </a:r>
            <a:r>
              <a:rPr lang="ru-RU" sz="4400" b="1" dirty="0" smtClean="0">
                <a:solidFill>
                  <a:srgbClr val="002060"/>
                </a:solidFill>
              </a:rPr>
              <a:t>Определите число электронов, протонов, нейтронов и составьте схему строения атома для следующих элементов: алюминий, хлор, титан, железо, мышьяк.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454</Words>
  <Application>Microsoft Office PowerPoint</Application>
  <PresentationFormat>Экран (4:3)</PresentationFormat>
  <Paragraphs>130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Электроны в атоме. Орбитали</vt:lpstr>
      <vt:lpstr>Уникальные свойства электрона:</vt:lpstr>
      <vt:lpstr>Атомная орбиталь</vt:lpstr>
      <vt:lpstr>Таблица: «Характеристика орбиталей»</vt:lpstr>
      <vt:lpstr>Слайд 5</vt:lpstr>
      <vt:lpstr>Слайд 6</vt:lpstr>
      <vt:lpstr>Слайд 7</vt:lpstr>
      <vt:lpstr>Слайд 8</vt:lpstr>
      <vt:lpstr>Слайд 9</vt:lpstr>
      <vt:lpstr>Слайд 10</vt:lpstr>
      <vt:lpstr>Таблица «Энергетические уровни»</vt:lpstr>
      <vt:lpstr>Таблица «Энергетические уровни»</vt:lpstr>
      <vt:lpstr>Таблица «Энергетические уровни»</vt:lpstr>
      <vt:lpstr>Таблица «Энергетические уровни»</vt:lpstr>
      <vt:lpstr>Таблица «Энергетические уровни»</vt:lpstr>
      <vt:lpstr>Таблица «Энергетические уровни»</vt:lpstr>
      <vt:lpstr>Слайд 17</vt:lpstr>
      <vt:lpstr>Закрепление: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Атомная орбиталь</dc:title>
  <dc:creator>1</dc:creator>
  <cp:lastModifiedBy>RePack by SPecialiST</cp:lastModifiedBy>
  <cp:revision>19</cp:revision>
  <dcterms:created xsi:type="dcterms:W3CDTF">2013-03-27T12:35:00Z</dcterms:created>
  <dcterms:modified xsi:type="dcterms:W3CDTF">2013-04-27T04:10:37Z</dcterms:modified>
</cp:coreProperties>
</file>