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3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slide" Target="slide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81200"/>
            <a:ext cx="8229600" cy="1143000"/>
          </a:xfrm>
        </p:spPr>
        <p:txBody>
          <a:bodyPr>
            <a:noAutofit/>
          </a:bodyPr>
          <a:lstStyle/>
          <a:p>
            <a:r>
              <a:rPr lang="ru-RU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Строение электронных оболочек</a:t>
            </a:r>
            <a:endParaRPr lang="ru-RU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038600" y="4419600"/>
            <a:ext cx="4572000" cy="178510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Маслов А.С., Штремплер Г.И.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Кафедра химии и методики обучения 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Института химии Саратовского государственного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университета им. Н.Г. Чернышевского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Саратов, 2013 год  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водорода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3246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172200" y="28956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172200" y="35814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Дуга 33"/>
          <p:cNvSpPr/>
          <p:nvPr/>
        </p:nvSpPr>
        <p:spPr>
          <a:xfrm rot="8361492" flipH="1">
            <a:off x="54183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0104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69342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5791200" y="4876800"/>
            <a:ext cx="3352800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Графическая формула строения атома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6" name="Прямая со стрелкой 15"/>
          <p:cNvCxnSpPr>
            <a:stCxn id="14" idx="1"/>
          </p:cNvCxnSpPr>
          <p:nvPr/>
        </p:nvCxnSpPr>
        <p:spPr>
          <a:xfrm flipH="1" flipV="1">
            <a:off x="5029200" y="5105400"/>
            <a:ext cx="762000" cy="18689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7696200" y="2743200"/>
            <a:ext cx="1295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002060"/>
                </a:solidFill>
              </a:rPr>
              <a:t>е</a:t>
            </a:r>
            <a:r>
              <a:rPr lang="ru-RU" sz="3200" baseline="30000" dirty="0" smtClean="0">
                <a:solidFill>
                  <a:srgbClr val="002060"/>
                </a:solidFill>
              </a:rPr>
              <a:t>-</a:t>
            </a:r>
            <a:r>
              <a:rPr lang="ru-RU" sz="3200" dirty="0" smtClean="0">
                <a:solidFill>
                  <a:srgbClr val="002060"/>
                </a:solidFill>
              </a:rPr>
              <a:t> = 1;</a:t>
            </a:r>
            <a:endParaRPr lang="ru-RU" sz="3200" baseline="30000" dirty="0">
              <a:solidFill>
                <a:srgbClr val="00206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696200" y="3200400"/>
            <a:ext cx="1295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002060"/>
                </a:solidFill>
              </a:rPr>
              <a:t>p</a:t>
            </a:r>
            <a:r>
              <a:rPr lang="en-US" sz="3200" baseline="30000" dirty="0" smtClean="0">
                <a:solidFill>
                  <a:srgbClr val="002060"/>
                </a:solidFill>
              </a:rPr>
              <a:t>+</a:t>
            </a:r>
            <a:r>
              <a:rPr lang="ru-RU" sz="3200" dirty="0" smtClean="0">
                <a:solidFill>
                  <a:srgbClr val="002060"/>
                </a:solidFill>
              </a:rPr>
              <a:t> = 1;</a:t>
            </a:r>
            <a:endParaRPr lang="ru-RU" sz="3200" baseline="30000" dirty="0">
              <a:solidFill>
                <a:srgbClr val="00206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696200" y="3657600"/>
            <a:ext cx="1295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002060"/>
                </a:solidFill>
              </a:rPr>
              <a:t>n</a:t>
            </a:r>
            <a:r>
              <a:rPr lang="en-US" sz="3200" baseline="30000" dirty="0" smtClean="0">
                <a:solidFill>
                  <a:srgbClr val="002060"/>
                </a:solidFill>
              </a:rPr>
              <a:t>0</a:t>
            </a:r>
            <a:r>
              <a:rPr lang="ru-RU" sz="3200" dirty="0" smtClean="0">
                <a:solidFill>
                  <a:srgbClr val="002060"/>
                </a:solidFill>
              </a:rPr>
              <a:t> = 1.</a:t>
            </a:r>
            <a:endParaRPr lang="ru-RU" sz="3200" baseline="30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3" grpId="0"/>
      <p:bldP spid="31" grpId="0"/>
      <p:bldP spid="32" grpId="0"/>
      <p:bldP spid="33" grpId="0"/>
      <p:bldP spid="34" grpId="0" animBg="1"/>
      <p:bldP spid="35" grpId="0"/>
      <p:bldP spid="36" grpId="0"/>
      <p:bldP spid="14" grpId="0" animBg="1"/>
      <p:bldP spid="19" grpId="0"/>
      <p:bldP spid="22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 txBox="1">
            <a:spLocks noGrp="1"/>
          </p:cNvSpPr>
          <p:nvPr>
            <p:ph idx="1"/>
          </p:nvPr>
        </p:nvSpPr>
        <p:spPr>
          <a:xfrm>
            <a:off x="0" y="152400"/>
            <a:ext cx="5105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формула: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76600" y="1524000"/>
            <a:ext cx="2209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en-US" sz="8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sz="8800" b="1" baseline="30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2400" y="3581400"/>
            <a:ext cx="3352800" cy="206210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Первая цифра равна </a:t>
            </a:r>
            <a:r>
              <a:rPr lang="ru-RU" sz="32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ru-RU" sz="3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(номер энергетического уровня)</a:t>
            </a: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 flipV="1">
            <a:off x="2590800" y="2667000"/>
            <a:ext cx="1219200" cy="914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648200" y="3505200"/>
            <a:ext cx="4343400" cy="255454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Буква после нее соответствует заполняемой </a:t>
            </a:r>
            <a:r>
              <a:rPr lang="ru-RU" sz="3200" b="1" dirty="0" err="1" smtClean="0">
                <a:solidFill>
                  <a:srgbClr val="002060"/>
                </a:solidFill>
              </a:rPr>
              <a:t>орбитали</a:t>
            </a:r>
            <a:r>
              <a:rPr lang="ru-RU" sz="3200" b="1" dirty="0" smtClean="0">
                <a:solidFill>
                  <a:srgbClr val="002060"/>
                </a:solidFill>
              </a:rPr>
              <a:t> (</a:t>
            </a:r>
            <a:r>
              <a:rPr lang="en-US" sz="3200" b="1" i="1" dirty="0" smtClean="0">
                <a:solidFill>
                  <a:srgbClr val="002060"/>
                </a:solidFill>
              </a:rPr>
              <a:t>s</a:t>
            </a:r>
            <a:r>
              <a:rPr lang="ru-RU" sz="3200" b="1" i="1" dirty="0" smtClean="0">
                <a:solidFill>
                  <a:srgbClr val="002060"/>
                </a:solidFill>
              </a:rPr>
              <a:t>-, </a:t>
            </a:r>
            <a:r>
              <a:rPr lang="en-US" sz="3200" b="1" i="1" dirty="0" smtClean="0">
                <a:solidFill>
                  <a:srgbClr val="002060"/>
                </a:solidFill>
              </a:rPr>
              <a:t>p</a:t>
            </a:r>
            <a:r>
              <a:rPr lang="ru-RU" sz="3200" b="1" i="1" dirty="0" smtClean="0">
                <a:solidFill>
                  <a:srgbClr val="002060"/>
                </a:solidFill>
              </a:rPr>
              <a:t>-, </a:t>
            </a:r>
            <a:r>
              <a:rPr lang="en-US" sz="3200" b="1" i="1" dirty="0" smtClean="0">
                <a:solidFill>
                  <a:srgbClr val="002060"/>
                </a:solidFill>
              </a:rPr>
              <a:t>d</a:t>
            </a:r>
            <a:r>
              <a:rPr lang="ru-RU" sz="3200" b="1" i="1" dirty="0" smtClean="0">
                <a:solidFill>
                  <a:srgbClr val="002060"/>
                </a:solidFill>
              </a:rPr>
              <a:t>-</a:t>
            </a:r>
            <a:r>
              <a:rPr lang="ru-RU" sz="3200" b="1" dirty="0" smtClean="0">
                <a:solidFill>
                  <a:srgbClr val="002060"/>
                </a:solidFill>
              </a:rPr>
              <a:t> или </a:t>
            </a:r>
            <a:r>
              <a:rPr lang="en-US" sz="3200" b="1" i="1" dirty="0" smtClean="0">
                <a:solidFill>
                  <a:srgbClr val="002060"/>
                </a:solidFill>
              </a:rPr>
              <a:t>f</a:t>
            </a:r>
            <a:r>
              <a:rPr lang="ru-RU" sz="3200" b="1" i="1" dirty="0" smtClean="0">
                <a:solidFill>
                  <a:srgbClr val="002060"/>
                </a:solidFill>
              </a:rPr>
              <a:t>-</a:t>
            </a:r>
            <a:r>
              <a:rPr lang="ru-RU" sz="3200" b="1" dirty="0" err="1" smtClean="0">
                <a:solidFill>
                  <a:srgbClr val="002060"/>
                </a:solidFill>
              </a:rPr>
              <a:t>орбитали</a:t>
            </a:r>
            <a:r>
              <a:rPr lang="ru-RU" sz="3200" b="1" dirty="0" smtClean="0">
                <a:solidFill>
                  <a:srgbClr val="002060"/>
                </a:solidFill>
              </a:rPr>
              <a:t>)</a:t>
            </a:r>
            <a:endParaRPr lang="ru-RU" sz="3200" b="1" dirty="0">
              <a:solidFill>
                <a:srgbClr val="002060"/>
              </a:solidFill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 flipH="1" flipV="1">
            <a:off x="4648200" y="2667000"/>
            <a:ext cx="1981200" cy="838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791200" y="304800"/>
            <a:ext cx="3200400" cy="255454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Правый верхний индекс равен числу электронов в этом состоянии</a:t>
            </a:r>
          </a:p>
        </p:txBody>
      </p:sp>
      <p:cxnSp>
        <p:nvCxnSpPr>
          <p:cNvPr id="18" name="Прямая со стрелкой 17"/>
          <p:cNvCxnSpPr/>
          <p:nvPr/>
        </p:nvCxnSpPr>
        <p:spPr>
          <a:xfrm flipH="1">
            <a:off x="5029200" y="1219200"/>
            <a:ext cx="762000" cy="6096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9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гелия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791199" y="2819401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ru-RU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38799" y="2895601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638799" y="3581401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4183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934199" y="2362201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7999" y="4267201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7848600" y="2971800"/>
            <a:ext cx="1295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002060"/>
                </a:solidFill>
              </a:rPr>
              <a:t>е</a:t>
            </a:r>
            <a:r>
              <a:rPr lang="ru-RU" sz="3200" baseline="30000" dirty="0" smtClean="0">
                <a:solidFill>
                  <a:srgbClr val="002060"/>
                </a:solidFill>
              </a:rPr>
              <a:t>-</a:t>
            </a:r>
            <a:r>
              <a:rPr lang="ru-RU" sz="3200" dirty="0" smtClean="0">
                <a:solidFill>
                  <a:srgbClr val="002060"/>
                </a:solidFill>
              </a:rPr>
              <a:t> = 2;</a:t>
            </a:r>
            <a:endParaRPr lang="ru-RU" sz="3200" baseline="30000" dirty="0">
              <a:solidFill>
                <a:srgbClr val="00206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848600" y="3429000"/>
            <a:ext cx="1295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002060"/>
                </a:solidFill>
              </a:rPr>
              <a:t>p</a:t>
            </a:r>
            <a:r>
              <a:rPr lang="en-US" sz="3200" baseline="30000" dirty="0" smtClean="0">
                <a:solidFill>
                  <a:srgbClr val="002060"/>
                </a:solidFill>
              </a:rPr>
              <a:t>+</a:t>
            </a:r>
            <a:r>
              <a:rPr lang="ru-RU" sz="3200" dirty="0" smtClean="0">
                <a:solidFill>
                  <a:srgbClr val="002060"/>
                </a:solidFill>
              </a:rPr>
              <a:t> = 2;</a:t>
            </a:r>
            <a:endParaRPr lang="ru-RU" sz="3200" baseline="30000" dirty="0">
              <a:solidFill>
                <a:srgbClr val="00206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848600" y="3886200"/>
            <a:ext cx="1295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002060"/>
                </a:solidFill>
              </a:rPr>
              <a:t>n</a:t>
            </a:r>
            <a:r>
              <a:rPr lang="en-US" sz="3200" baseline="30000" dirty="0" smtClean="0">
                <a:solidFill>
                  <a:srgbClr val="002060"/>
                </a:solidFill>
              </a:rPr>
              <a:t>0</a:t>
            </a:r>
            <a:r>
              <a:rPr lang="ru-RU" sz="3200" dirty="0" smtClean="0">
                <a:solidFill>
                  <a:srgbClr val="002060"/>
                </a:solidFill>
              </a:rPr>
              <a:t> = 2.</a:t>
            </a:r>
            <a:endParaRPr lang="ru-RU" sz="3200" baseline="30000" dirty="0">
              <a:solidFill>
                <a:srgbClr val="00206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791200" y="4876800"/>
            <a:ext cx="3352800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Графическая формула строения атома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5" name="Прямая со стрелкой 24"/>
          <p:cNvCxnSpPr>
            <a:stCxn id="24" idx="1"/>
          </p:cNvCxnSpPr>
          <p:nvPr/>
        </p:nvCxnSpPr>
        <p:spPr>
          <a:xfrm flipH="1" flipV="1">
            <a:off x="5029200" y="5105400"/>
            <a:ext cx="762000" cy="18689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23" grpId="0"/>
      <p:bldP spid="17" grpId="0"/>
      <p:bldP spid="18" grpId="0"/>
      <p:bldP spid="22" grpId="0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азота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867401" y="28956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62601" y="28194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638801" y="37338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4961162" y="24586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400801" y="24384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324601" y="43434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265962" y="24586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705601" y="43434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5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858001" y="24384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438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29718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7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  <p:sp>
        <p:nvSpPr>
          <p:cNvPr id="29" name="TextBox 28"/>
          <p:cNvSpPr txBox="1"/>
          <p:nvPr/>
        </p:nvSpPr>
        <p:spPr>
          <a:xfrm>
            <a:off x="7848600" y="2895600"/>
            <a:ext cx="1295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002060"/>
                </a:solidFill>
              </a:rPr>
              <a:t>е</a:t>
            </a:r>
            <a:r>
              <a:rPr lang="ru-RU" sz="3600" baseline="30000" dirty="0" smtClean="0">
                <a:solidFill>
                  <a:srgbClr val="002060"/>
                </a:solidFill>
              </a:rPr>
              <a:t>-</a:t>
            </a:r>
            <a:r>
              <a:rPr lang="ru-RU" sz="3600" dirty="0" smtClean="0">
                <a:solidFill>
                  <a:srgbClr val="002060"/>
                </a:solidFill>
              </a:rPr>
              <a:t> = 7;</a:t>
            </a:r>
            <a:endParaRPr lang="ru-RU" sz="3600" baseline="30000" dirty="0">
              <a:solidFill>
                <a:srgbClr val="00206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848600" y="342900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02060"/>
                </a:solidFill>
              </a:rPr>
              <a:t>p</a:t>
            </a:r>
            <a:r>
              <a:rPr lang="en-US" sz="3600" baseline="30000" dirty="0" smtClean="0">
                <a:solidFill>
                  <a:srgbClr val="002060"/>
                </a:solidFill>
              </a:rPr>
              <a:t>+</a:t>
            </a:r>
            <a:r>
              <a:rPr lang="ru-RU" sz="3600" dirty="0" smtClean="0">
                <a:solidFill>
                  <a:srgbClr val="002060"/>
                </a:solidFill>
              </a:rPr>
              <a:t> = 7;</a:t>
            </a:r>
            <a:endParaRPr lang="ru-RU" sz="3600" baseline="30000" dirty="0">
              <a:solidFill>
                <a:srgbClr val="00206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848600" y="396240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02060"/>
                </a:solidFill>
              </a:rPr>
              <a:t>n</a:t>
            </a:r>
            <a:r>
              <a:rPr lang="en-US" sz="3600" baseline="30000" dirty="0" smtClean="0">
                <a:solidFill>
                  <a:srgbClr val="002060"/>
                </a:solidFill>
              </a:rPr>
              <a:t>0</a:t>
            </a:r>
            <a:r>
              <a:rPr lang="ru-RU" sz="3600" dirty="0" smtClean="0">
                <a:solidFill>
                  <a:srgbClr val="002060"/>
                </a:solidFill>
              </a:rPr>
              <a:t> = 7.</a:t>
            </a:r>
            <a:endParaRPr lang="ru-RU" sz="3600" baseline="30000" dirty="0">
              <a:solidFill>
                <a:srgbClr val="002060"/>
              </a:solidFill>
            </a:endParaRPr>
          </a:p>
        </p:txBody>
      </p:sp>
      <p:sp>
        <p:nvSpPr>
          <p:cNvPr id="32" name="Управляющая кнопка: далее 31">
            <a:hlinkClick r:id="rId5" action="ppaction://hlinksldjump" highlightClick="1"/>
          </p:cNvPr>
          <p:cNvSpPr/>
          <p:nvPr/>
        </p:nvSpPr>
        <p:spPr>
          <a:xfrm>
            <a:off x="8686800" y="6324600"/>
            <a:ext cx="457200" cy="5334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23" grpId="0"/>
      <p:bldP spid="15" grpId="0" animBg="1"/>
      <p:bldP spid="16" grpId="0"/>
      <p:bldP spid="17" grpId="0"/>
      <p:bldP spid="29" grpId="0"/>
      <p:bldP spid="30" grpId="0"/>
      <p:bldP spid="31" grpId="0"/>
      <p:bldP spid="3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	</a:t>
            </a: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элементов, расположенных в главных подгруппах, на внешнем энергетическом уровне, число электронов равно номеру группы.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Управляющая кнопка: назад 3">
            <a:hlinkClick r:id="" action="ppaction://hlinkshowjump?jump=previousslide" highlightClick="1"/>
          </p:cNvPr>
          <p:cNvSpPr/>
          <p:nvPr/>
        </p:nvSpPr>
        <p:spPr>
          <a:xfrm>
            <a:off x="8382000" y="6172200"/>
            <a:ext cx="762000" cy="6858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8200"/>
            <a:ext cx="8686800" cy="51054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	</a:t>
            </a:r>
            <a:r>
              <a:rPr lang="ru-RU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</a:t>
            </a:r>
            <a:r>
              <a:rPr 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-элементов </a:t>
            </a:r>
            <a:r>
              <a:rPr lang="ru-RU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последней заполняется </a:t>
            </a:r>
            <a:r>
              <a:rPr 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ru-RU" sz="4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орбиталь</a:t>
            </a:r>
            <a:r>
              <a:rPr lang="ru-RU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</a:p>
          <a:p>
            <a:pPr>
              <a:buNone/>
            </a:pPr>
            <a:r>
              <a:rPr lang="ru-RU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У </a:t>
            </a:r>
            <a:r>
              <a:rPr 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-элементов </a:t>
            </a:r>
            <a:r>
              <a:rPr lang="ru-RU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последними заполняются </a:t>
            </a:r>
            <a:r>
              <a:rPr 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ru-RU" sz="4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орбитали</a:t>
            </a:r>
            <a:r>
              <a:rPr lang="ru-RU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</a:p>
          <a:p>
            <a:pPr>
              <a:buNone/>
            </a:pPr>
            <a:r>
              <a:rPr lang="ru-RU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У </a:t>
            </a:r>
            <a:r>
              <a:rPr 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-элементов </a:t>
            </a:r>
            <a:r>
              <a:rPr lang="ru-RU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ru-RU" sz="4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орбитали</a:t>
            </a:r>
            <a:r>
              <a:rPr lang="ru-RU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</a:p>
          <a:p>
            <a:pPr>
              <a:buNone/>
            </a:pPr>
            <a:r>
              <a:rPr lang="ru-RU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У </a:t>
            </a:r>
            <a:r>
              <a:rPr 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</a:t>
            </a: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-элементов </a:t>
            </a:r>
            <a:r>
              <a:rPr lang="ru-RU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</a:t>
            </a: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ru-RU" sz="4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орбитали</a:t>
            </a:r>
            <a:r>
              <a:rPr lang="ru-RU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хлора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486399" y="2590799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81599" y="2514599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35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181599" y="3428999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4503960" y="21538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943599" y="2133599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5867399" y="4038599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4808760" y="21538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248399" y="4038599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324599" y="2133599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438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29718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1336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2667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3200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0" name="Дуга 29"/>
          <p:cNvSpPr/>
          <p:nvPr/>
        </p:nvSpPr>
        <p:spPr>
          <a:xfrm rot="8361492" flipH="1">
            <a:off x="5113561" y="21538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629399" y="4038599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4" name="Прямая со стрелкой 33"/>
          <p:cNvCxnSpPr/>
          <p:nvPr/>
        </p:nvCxnSpPr>
        <p:spPr>
          <a:xfrm flipV="1">
            <a:off x="1332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1524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6705599" y="2133599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33" name="Прямая со стрелкой 32"/>
          <p:cNvCxnSpPr/>
          <p:nvPr/>
        </p:nvCxnSpPr>
        <p:spPr>
          <a:xfrm flipV="1">
            <a:off x="2438400" y="2448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flipV="1">
            <a:off x="1872000" y="2448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971800" y="2438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057400" y="2484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>
            <a:off x="2628000" y="2484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4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  <p:sp>
        <p:nvSpPr>
          <p:cNvPr id="42" name="TextBox 41"/>
          <p:cNvSpPr txBox="1"/>
          <p:nvPr/>
        </p:nvSpPr>
        <p:spPr>
          <a:xfrm>
            <a:off x="7543800" y="2667000"/>
            <a:ext cx="16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002060"/>
                </a:solidFill>
              </a:rPr>
              <a:t>е</a:t>
            </a:r>
            <a:r>
              <a:rPr lang="ru-RU" sz="3600" baseline="30000" dirty="0" smtClean="0">
                <a:solidFill>
                  <a:srgbClr val="002060"/>
                </a:solidFill>
              </a:rPr>
              <a:t>-</a:t>
            </a:r>
            <a:r>
              <a:rPr lang="ru-RU" sz="3600" dirty="0" smtClean="0">
                <a:solidFill>
                  <a:srgbClr val="002060"/>
                </a:solidFill>
              </a:rPr>
              <a:t> = 17;</a:t>
            </a:r>
            <a:endParaRPr lang="ru-RU" sz="3600" baseline="30000" dirty="0">
              <a:solidFill>
                <a:srgbClr val="00206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7467600" y="3200400"/>
            <a:ext cx="167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02060"/>
                </a:solidFill>
              </a:rPr>
              <a:t>p</a:t>
            </a:r>
            <a:r>
              <a:rPr lang="en-US" sz="3600" baseline="30000" dirty="0" smtClean="0">
                <a:solidFill>
                  <a:srgbClr val="002060"/>
                </a:solidFill>
              </a:rPr>
              <a:t>+</a:t>
            </a:r>
            <a:r>
              <a:rPr lang="ru-RU" sz="3600" dirty="0" smtClean="0">
                <a:solidFill>
                  <a:srgbClr val="002060"/>
                </a:solidFill>
              </a:rPr>
              <a:t> = 17;</a:t>
            </a:r>
            <a:endParaRPr lang="ru-RU" sz="3600" baseline="30000" dirty="0">
              <a:solidFill>
                <a:srgbClr val="00206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467600" y="3733800"/>
            <a:ext cx="167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02060"/>
                </a:solidFill>
              </a:rPr>
              <a:t>n</a:t>
            </a:r>
            <a:r>
              <a:rPr lang="en-US" sz="3600" baseline="30000" dirty="0" smtClean="0">
                <a:solidFill>
                  <a:srgbClr val="002060"/>
                </a:solidFill>
              </a:rPr>
              <a:t>0</a:t>
            </a:r>
            <a:r>
              <a:rPr lang="ru-RU" sz="3600" dirty="0" smtClean="0">
                <a:solidFill>
                  <a:srgbClr val="002060"/>
                </a:solidFill>
              </a:rPr>
              <a:t> = 18.</a:t>
            </a:r>
            <a:endParaRPr lang="ru-RU" sz="3600" baseline="30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42" grpId="0"/>
      <p:bldP spid="43" grpId="0"/>
      <p:bldP spid="4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C8E0D8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171</Words>
  <Application>Microsoft Office PowerPoint</Application>
  <PresentationFormat>Экран (4:3)</PresentationFormat>
  <Paragraphs>64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Office Theme</vt:lpstr>
      <vt:lpstr>Строение электронных оболочек</vt:lpstr>
      <vt:lpstr>Строение атома водорода</vt:lpstr>
      <vt:lpstr>Слайд 3</vt:lpstr>
      <vt:lpstr>Строение атома гелия</vt:lpstr>
      <vt:lpstr>Строение атома азота</vt:lpstr>
      <vt:lpstr>Слайд 6</vt:lpstr>
      <vt:lpstr>Слайд 7</vt:lpstr>
      <vt:lpstr>Строение атома хлора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Строение электронных оболочек</dc:title>
  <dc:creator>1</dc:creator>
  <cp:lastModifiedBy>RePack by SPecialiST</cp:lastModifiedBy>
  <cp:revision>23</cp:revision>
  <dcterms:created xsi:type="dcterms:W3CDTF">2013-03-28T08:54:44Z</dcterms:created>
  <dcterms:modified xsi:type="dcterms:W3CDTF">2013-04-24T15:37:19Z</dcterms:modified>
</cp:coreProperties>
</file>